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Amatic SC"/>
      <p:regular r:id="rId22"/>
      <p:bold r:id="rId23"/>
    </p:embeddedFont>
    <p:embeddedFont>
      <p:font typeface="Montserrat"/>
      <p:regular r:id="rId24"/>
      <p:bold r:id="rId25"/>
      <p:italic r:id="rId26"/>
      <p:boldItalic r:id="rId27"/>
    </p:embeddedFont>
    <p:embeddedFont>
      <p:font typeface="Source Code Pro"/>
      <p:regular r:id="rId28"/>
      <p:bold r:id="rId29"/>
      <p:italic r:id="rId30"/>
      <p:boldItalic r:id="rId31"/>
    </p:embeddedFont>
    <p:embeddedFont>
      <p:font typeface="Comfortaa Medium"/>
      <p:regular r:id="rId32"/>
      <p:bold r:id="rId33"/>
    </p:embeddedFon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2C608D-DB50-4D1C-8590-AB90BC2E3B2D}">
  <a:tblStyle styleId="{B22C608D-DB50-4D1C-8590-AB90BC2E3B2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34188BC-D75B-4A38-8623-218C69F59A0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AmaticSC-regular.fntdata"/><Relationship Id="rId21" Type="http://schemas.openxmlformats.org/officeDocument/2006/relationships/slide" Target="slides/slide15.xml"/><Relationship Id="rId24" Type="http://schemas.openxmlformats.org/officeDocument/2006/relationships/font" Target="fonts/Montserrat-regular.fntdata"/><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SourceCodePro-regular.fntdata"/><Relationship Id="rId27"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SourceCodePr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ourceCodePro-boldItalic.fntdata"/><Relationship Id="rId30" Type="http://schemas.openxmlformats.org/officeDocument/2006/relationships/font" Target="fonts/SourceCodePro-italic.fntdata"/><Relationship Id="rId11" Type="http://schemas.openxmlformats.org/officeDocument/2006/relationships/slide" Target="slides/slide5.xml"/><Relationship Id="rId33" Type="http://schemas.openxmlformats.org/officeDocument/2006/relationships/font" Target="fonts/ComfortaaMedium-bold.fntdata"/><Relationship Id="rId10" Type="http://schemas.openxmlformats.org/officeDocument/2006/relationships/slide" Target="slides/slide4.xml"/><Relationship Id="rId32" Type="http://schemas.openxmlformats.org/officeDocument/2006/relationships/font" Target="fonts/ComfortaaMedium-regular.fntdata"/><Relationship Id="rId13" Type="http://schemas.openxmlformats.org/officeDocument/2006/relationships/slide" Target="slides/slide7.xml"/><Relationship Id="rId35" Type="http://schemas.openxmlformats.org/officeDocument/2006/relationships/font" Target="fonts/CenturyGothic-bold.fntdata"/><Relationship Id="rId12" Type="http://schemas.openxmlformats.org/officeDocument/2006/relationships/slide" Target="slides/slide6.xml"/><Relationship Id="rId34" Type="http://schemas.openxmlformats.org/officeDocument/2006/relationships/font" Target="fonts/CenturyGothic-regular.fntdata"/><Relationship Id="rId15" Type="http://schemas.openxmlformats.org/officeDocument/2006/relationships/slide" Target="slides/slide9.xml"/><Relationship Id="rId37" Type="http://schemas.openxmlformats.org/officeDocument/2006/relationships/font" Target="fonts/CenturyGothic-boldItalic.fntdata"/><Relationship Id="rId14" Type="http://schemas.openxmlformats.org/officeDocument/2006/relationships/slide" Target="slides/slide8.xml"/><Relationship Id="rId36" Type="http://schemas.openxmlformats.org/officeDocument/2006/relationships/font" Target="fonts/CenturyGothic-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38efd87c52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38efd87c52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8efd87c52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8efd87c52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c7a964e07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c7a964e07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73af6ad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73af6ad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38efd87c5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138efd87c52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8efd87c52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138efd87c52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8efd87c52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8efd87c52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8efd87c52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38efd87c52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38efd87c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38efd87c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6093004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06093004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38efd87c52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38efd87c52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38efd87c52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38efd87c52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38efd87c52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38efd87c52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dcb83bf4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dcb83bf4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hyperlink" Target="https://www.ourladyassumption-sch.co.uk/yr2-news/2020/3/8/so-please-oh-please-we-beg-we-pray-go-throw-your-tv-set-away-and-in-its-place-you-can-install-a-lovely-bookshelf-on-the-wall-roald-dahl" TargetMode="External"/><Relationship Id="rId6" Type="http://schemas.openxmlformats.org/officeDocument/2006/relationships/image" Target="../media/image33.png"/><Relationship Id="rId7"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hyperlink" Target="https://www.cpoms.co.uk/privacy-statement/" TargetMode="External"/><Relationship Id="rId5" Type="http://schemas.openxmlformats.org/officeDocument/2006/relationships/hyperlink" Target="https://www.cpoms.co.uk/privacy-statement/" TargetMode="External"/><Relationship Id="rId6" Type="http://schemas.openxmlformats.org/officeDocument/2006/relationships/hyperlink" Target="https://www.cpoms.co.uk/privacy-statement/" TargetMode="External"/><Relationship Id="rId7"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mailto:rosullivan@olsp.uk"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image" Target="../media/image37.jpg"/><Relationship Id="rId5" Type="http://schemas.openxmlformats.org/officeDocument/2006/relationships/image" Target="../media/image39.jpg"/><Relationship Id="rId6"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7.png"/><Relationship Id="rId11" Type="http://schemas.openxmlformats.org/officeDocument/2006/relationships/image" Target="../media/image12.png"/><Relationship Id="rId10"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238451" y="363575"/>
            <a:ext cx="7922700" cy="2052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7333"/>
              <a:t>Our Lady &amp; St Patrick’s Catholic Nursery and Primary School</a:t>
            </a:r>
            <a:r>
              <a:rPr lang="en"/>
              <a:t> </a:t>
            </a:r>
            <a:endParaRPr/>
          </a:p>
          <a:p>
            <a:pPr indent="0" lvl="0" marL="0" rtl="0" algn="ctr">
              <a:spcBef>
                <a:spcPts val="0"/>
              </a:spcBef>
              <a:spcAft>
                <a:spcPts val="0"/>
              </a:spcAft>
              <a:buNone/>
            </a:pPr>
            <a:r>
              <a:rPr lang="en" sz="1100">
                <a:latin typeface="Century Gothic"/>
                <a:ea typeface="Century Gothic"/>
                <a:cs typeface="Century Gothic"/>
                <a:sym typeface="Century Gothic"/>
              </a:rPr>
              <a:t>Fourth Avenue, Teignmouth </a:t>
            </a:r>
            <a:r>
              <a:rPr lang="en" sz="1100">
                <a:latin typeface="Century Gothic"/>
                <a:ea typeface="Century Gothic"/>
                <a:cs typeface="Century Gothic"/>
                <a:sym typeface="Century Gothic"/>
              </a:rPr>
              <a:t>TQ14 9DT</a:t>
            </a:r>
            <a:endParaRPr sz="2000">
              <a:latin typeface="Century Gothic"/>
              <a:ea typeface="Century Gothic"/>
              <a:cs typeface="Century Gothic"/>
              <a:sym typeface="Century Gothic"/>
            </a:endParaRPr>
          </a:p>
          <a:p>
            <a:pPr indent="0" lvl="0" marL="0" rtl="0" algn="ctr">
              <a:spcBef>
                <a:spcPts val="0"/>
              </a:spcBef>
              <a:spcAft>
                <a:spcPts val="0"/>
              </a:spcAft>
              <a:buNone/>
            </a:pPr>
            <a:r>
              <a:rPr lang="en" sz="1100">
                <a:latin typeface="Century Gothic"/>
                <a:ea typeface="Century Gothic"/>
                <a:cs typeface="Century Gothic"/>
                <a:sym typeface="Century Gothic"/>
              </a:rPr>
              <a:t> </a:t>
            </a:r>
            <a:r>
              <a:rPr lang="en" sz="1100">
                <a:latin typeface="Century Gothic"/>
                <a:ea typeface="Century Gothic"/>
                <a:cs typeface="Century Gothic"/>
                <a:sym typeface="Century Gothic"/>
              </a:rPr>
              <a:t>Tel: 01626 773905  </a:t>
            </a:r>
            <a:endParaRPr sz="1100">
              <a:latin typeface="Century Gothic"/>
              <a:ea typeface="Century Gothic"/>
              <a:cs typeface="Century Gothic"/>
              <a:sym typeface="Century Gothic"/>
            </a:endParaRPr>
          </a:p>
          <a:p>
            <a:pPr indent="0" lvl="0" marL="0" rtl="0" algn="ctr">
              <a:spcBef>
                <a:spcPts val="0"/>
              </a:spcBef>
              <a:spcAft>
                <a:spcPts val="0"/>
              </a:spcAft>
              <a:buClr>
                <a:schemeClr val="dk1"/>
              </a:buClr>
              <a:buSzPct val="100000"/>
              <a:buFont typeface="Arial"/>
              <a:buNone/>
            </a:pPr>
            <a:r>
              <a:rPr lang="en" sz="1100">
                <a:latin typeface="Century Gothic"/>
                <a:ea typeface="Century Gothic"/>
                <a:cs typeface="Century Gothic"/>
                <a:sym typeface="Century Gothic"/>
              </a:rPr>
              <a:t> e-mail: office @olsp.uk</a:t>
            </a:r>
            <a:endParaRPr/>
          </a:p>
        </p:txBody>
      </p:sp>
      <p:pic>
        <p:nvPicPr>
          <p:cNvPr id="57" name="Google Shape;57;p13"/>
          <p:cNvPicPr preferRelativeResize="0"/>
          <p:nvPr/>
        </p:nvPicPr>
        <p:blipFill>
          <a:blip r:embed="rId3">
            <a:alphaModFix/>
          </a:blip>
          <a:stretch>
            <a:fillRect/>
          </a:stretch>
        </p:blipFill>
        <p:spPr>
          <a:xfrm>
            <a:off x="7932178" y="913700"/>
            <a:ext cx="1211825" cy="1398250"/>
          </a:xfrm>
          <a:prstGeom prst="rect">
            <a:avLst/>
          </a:prstGeom>
          <a:noFill/>
          <a:ln>
            <a:noFill/>
          </a:ln>
        </p:spPr>
      </p:pic>
      <p:sp>
        <p:nvSpPr>
          <p:cNvPr id="58" name="Google Shape;58;p13"/>
          <p:cNvSpPr txBox="1"/>
          <p:nvPr>
            <p:ph idx="1" type="subTitle"/>
          </p:nvPr>
        </p:nvSpPr>
        <p:spPr>
          <a:xfrm>
            <a:off x="454750" y="3625650"/>
            <a:ext cx="6430800" cy="79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500">
                <a:solidFill>
                  <a:srgbClr val="000000"/>
                </a:solidFill>
              </a:rPr>
              <a:t>Newsletter:  </a:t>
            </a:r>
            <a:r>
              <a:rPr lang="en" sz="2500">
                <a:solidFill>
                  <a:srgbClr val="000000"/>
                </a:solidFill>
              </a:rPr>
              <a:t>21st February 2023</a:t>
            </a:r>
            <a:endParaRPr b="1" sz="2500">
              <a:solidFill>
                <a:srgbClr val="000000"/>
              </a:solidFill>
            </a:endParaRPr>
          </a:p>
        </p:txBody>
      </p:sp>
      <p:pic>
        <p:nvPicPr>
          <p:cNvPr id="59" name="Google Shape;59;p13"/>
          <p:cNvPicPr preferRelativeResize="0"/>
          <p:nvPr/>
        </p:nvPicPr>
        <p:blipFill>
          <a:blip r:embed="rId4">
            <a:alphaModFix/>
          </a:blip>
          <a:stretch>
            <a:fillRect/>
          </a:stretch>
        </p:blipFill>
        <p:spPr>
          <a:xfrm>
            <a:off x="115550" y="2735175"/>
            <a:ext cx="1076325" cy="590550"/>
          </a:xfrm>
          <a:prstGeom prst="rect">
            <a:avLst/>
          </a:prstGeom>
          <a:noFill/>
          <a:ln>
            <a:noFill/>
          </a:ln>
        </p:spPr>
      </p:pic>
      <p:sp>
        <p:nvSpPr>
          <p:cNvPr id="60" name="Google Shape;60;p13"/>
          <p:cNvSpPr txBox="1"/>
          <p:nvPr/>
        </p:nvSpPr>
        <p:spPr>
          <a:xfrm>
            <a:off x="1842238" y="4548500"/>
            <a:ext cx="47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Executive Head Teacher:  Mrs Cathy Blatchford</a:t>
            </a:r>
            <a:endParaRPr>
              <a:solidFill>
                <a:schemeClr val="lt1"/>
              </a:solidFill>
            </a:endParaRPr>
          </a:p>
        </p:txBody>
      </p:sp>
      <p:pic>
        <p:nvPicPr>
          <p:cNvPr id="61" name="Google Shape;61;p13"/>
          <p:cNvPicPr preferRelativeResize="0"/>
          <p:nvPr/>
        </p:nvPicPr>
        <p:blipFill>
          <a:blip r:embed="rId5">
            <a:alphaModFix/>
          </a:blip>
          <a:stretch>
            <a:fillRect/>
          </a:stretch>
        </p:blipFill>
        <p:spPr>
          <a:xfrm>
            <a:off x="7040575" y="2416175"/>
            <a:ext cx="2103425" cy="2648574"/>
          </a:xfrm>
          <a:prstGeom prst="rect">
            <a:avLst/>
          </a:prstGeom>
          <a:noFill/>
          <a:ln cap="flat" cmpd="sng" w="9525">
            <a:solidFill>
              <a:schemeClr val="dk2"/>
            </a:solidFill>
            <a:prstDash val="solid"/>
            <a:round/>
            <a:headEnd len="sm" w="sm" type="none"/>
            <a:tailEnd len="sm" w="sm" type="none"/>
          </a:ln>
        </p:spPr>
      </p:pic>
      <p:sp>
        <p:nvSpPr>
          <p:cNvPr id="62" name="Google Shape;62;p13"/>
          <p:cNvSpPr txBox="1"/>
          <p:nvPr/>
        </p:nvSpPr>
        <p:spPr>
          <a:xfrm>
            <a:off x="2777625" y="27351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200"/>
              <a:t>Living, Loving and Learning in God’s Way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289825" y="249075"/>
            <a:ext cx="32121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Disciple of the week</a:t>
            </a:r>
            <a:endParaRPr/>
          </a:p>
        </p:txBody>
      </p:sp>
      <p:sp>
        <p:nvSpPr>
          <p:cNvPr id="150" name="Google Shape;150;p22"/>
          <p:cNvSpPr txBox="1"/>
          <p:nvPr>
            <p:ph type="title"/>
          </p:nvPr>
        </p:nvSpPr>
        <p:spPr>
          <a:xfrm>
            <a:off x="5202675" y="292850"/>
            <a:ext cx="28182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Star of the week</a:t>
            </a:r>
            <a:endParaRPr/>
          </a:p>
        </p:txBody>
      </p:sp>
      <p:pic>
        <p:nvPicPr>
          <p:cNvPr id="151" name="Google Shape;151;p22"/>
          <p:cNvPicPr preferRelativeResize="0"/>
          <p:nvPr/>
        </p:nvPicPr>
        <p:blipFill>
          <a:blip r:embed="rId3">
            <a:alphaModFix/>
          </a:blip>
          <a:stretch>
            <a:fillRect/>
          </a:stretch>
        </p:blipFill>
        <p:spPr>
          <a:xfrm>
            <a:off x="5073550" y="2914650"/>
            <a:ext cx="3965876" cy="2163200"/>
          </a:xfrm>
          <a:prstGeom prst="rect">
            <a:avLst/>
          </a:prstGeom>
          <a:noFill/>
          <a:ln>
            <a:noFill/>
          </a:ln>
        </p:spPr>
      </p:pic>
      <p:graphicFrame>
        <p:nvGraphicFramePr>
          <p:cNvPr id="152" name="Google Shape;152;p22"/>
          <p:cNvGraphicFramePr/>
          <p:nvPr/>
        </p:nvGraphicFramePr>
        <p:xfrm>
          <a:off x="4937513" y="986525"/>
          <a:ext cx="3000000" cy="3000000"/>
        </p:xfrm>
        <a:graphic>
          <a:graphicData uri="http://schemas.openxmlformats.org/drawingml/2006/table">
            <a:tbl>
              <a:tblPr>
                <a:noFill/>
                <a:tableStyleId>{B22C608D-DB50-4D1C-8590-AB90BC2E3B2D}</a:tableStyleId>
              </a:tblPr>
              <a:tblGrid>
                <a:gridCol w="1116175"/>
                <a:gridCol w="1367875"/>
                <a:gridCol w="125845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t>03.2.23</a:t>
                      </a:r>
                      <a:endParaRPr/>
                    </a:p>
                  </a:txBody>
                  <a:tcPr marT="91425" marB="91425" marR="91425" marL="91425"/>
                </a:tc>
                <a:tc>
                  <a:txBody>
                    <a:bodyPr/>
                    <a:lstStyle/>
                    <a:p>
                      <a:pPr indent="0" lvl="0" marL="0" rtl="0" algn="ctr">
                        <a:spcBef>
                          <a:spcPts val="0"/>
                        </a:spcBef>
                        <a:spcAft>
                          <a:spcPts val="0"/>
                        </a:spcAft>
                        <a:buNone/>
                      </a:pPr>
                      <a:r>
                        <a:rPr lang="en"/>
                        <a:t>10.2.23</a:t>
                      </a:r>
                      <a:endParaRPr/>
                    </a:p>
                  </a:txBody>
                  <a:tcPr marT="91425" marB="91425" marR="91425" marL="91425"/>
                </a:tc>
              </a:tr>
              <a:tr h="381000">
                <a:tc>
                  <a:txBody>
                    <a:bodyPr/>
                    <a:lstStyle/>
                    <a:p>
                      <a:pPr indent="0" lvl="0" marL="0" rtl="0" algn="l">
                        <a:spcBef>
                          <a:spcPts val="0"/>
                        </a:spcBef>
                        <a:spcAft>
                          <a:spcPts val="0"/>
                        </a:spcAft>
                        <a:buNone/>
                      </a:pPr>
                      <a:r>
                        <a:rPr lang="en"/>
                        <a:t>Early Years</a:t>
                      </a:r>
                      <a:endParaRPr/>
                    </a:p>
                  </a:txBody>
                  <a:tcPr marT="91425" marB="91425" marR="91425" marL="91425"/>
                </a:tc>
                <a:tc>
                  <a:txBody>
                    <a:bodyPr/>
                    <a:lstStyle/>
                    <a:p>
                      <a:pPr indent="0" lvl="0" marL="0" rtl="0" algn="l">
                        <a:spcBef>
                          <a:spcPts val="0"/>
                        </a:spcBef>
                        <a:spcAft>
                          <a:spcPts val="0"/>
                        </a:spcAft>
                        <a:buNone/>
                      </a:pPr>
                      <a:r>
                        <a:rPr lang="en"/>
                        <a:t>Nela</a:t>
                      </a:r>
                      <a:endParaRPr/>
                    </a:p>
                  </a:txBody>
                  <a:tcPr marT="91425" marB="91425" marR="91425" marL="91425"/>
                </a:tc>
                <a:tc>
                  <a:txBody>
                    <a:bodyPr/>
                    <a:lstStyle/>
                    <a:p>
                      <a:pPr indent="0" lvl="0" marL="0" rtl="0" algn="l">
                        <a:spcBef>
                          <a:spcPts val="0"/>
                        </a:spcBef>
                        <a:spcAft>
                          <a:spcPts val="0"/>
                        </a:spcAft>
                        <a:buNone/>
                      </a:pPr>
                      <a:r>
                        <a:rPr lang="en"/>
                        <a:t>Ellie</a:t>
                      </a:r>
                      <a:endParaRPr/>
                    </a:p>
                  </a:txBody>
                  <a:tcPr marT="91425" marB="91425" marR="91425" marL="91425"/>
                </a:tc>
              </a:tr>
              <a:tr h="381000">
                <a:tc>
                  <a:txBody>
                    <a:bodyPr/>
                    <a:lstStyle/>
                    <a:p>
                      <a:pPr indent="0" lvl="0" marL="0" rtl="0" algn="l">
                        <a:spcBef>
                          <a:spcPts val="0"/>
                        </a:spcBef>
                        <a:spcAft>
                          <a:spcPts val="0"/>
                        </a:spcAft>
                        <a:buNone/>
                      </a:pPr>
                      <a:r>
                        <a:rPr lang="en"/>
                        <a:t>Y1 &amp; 2</a:t>
                      </a:r>
                      <a:endParaRPr/>
                    </a:p>
                  </a:txBody>
                  <a:tcPr marT="91425" marB="91425" marR="91425" marL="91425"/>
                </a:tc>
                <a:tc>
                  <a:txBody>
                    <a:bodyPr/>
                    <a:lstStyle/>
                    <a:p>
                      <a:pPr indent="0" lvl="0" marL="0" rtl="0" algn="l">
                        <a:spcBef>
                          <a:spcPts val="0"/>
                        </a:spcBef>
                        <a:spcAft>
                          <a:spcPts val="0"/>
                        </a:spcAft>
                        <a:buNone/>
                      </a:pPr>
                      <a:r>
                        <a:rPr lang="en"/>
                        <a:t>Matilda </a:t>
                      </a:r>
                      <a:endParaRPr/>
                    </a:p>
                  </a:txBody>
                  <a:tcPr marT="91425" marB="91425" marR="91425" marL="91425"/>
                </a:tc>
                <a:tc>
                  <a:txBody>
                    <a:bodyPr/>
                    <a:lstStyle/>
                    <a:p>
                      <a:pPr indent="0" lvl="0" marL="0" rtl="0" algn="l">
                        <a:spcBef>
                          <a:spcPts val="0"/>
                        </a:spcBef>
                        <a:spcAft>
                          <a:spcPts val="0"/>
                        </a:spcAft>
                        <a:buNone/>
                      </a:pPr>
                      <a:r>
                        <a:rPr lang="en" sz="1300"/>
                        <a:t>All of class 1/2</a:t>
                      </a:r>
                      <a:endParaRPr sz="1300"/>
                    </a:p>
                  </a:txBody>
                  <a:tcPr marT="91425" marB="91425" marR="91425" marL="91425"/>
                </a:tc>
              </a:tr>
              <a:tr h="381000">
                <a:tc>
                  <a:txBody>
                    <a:bodyPr/>
                    <a:lstStyle/>
                    <a:p>
                      <a:pPr indent="0" lvl="0" marL="0" rtl="0" algn="l">
                        <a:spcBef>
                          <a:spcPts val="0"/>
                        </a:spcBef>
                        <a:spcAft>
                          <a:spcPts val="0"/>
                        </a:spcAft>
                        <a:buNone/>
                      </a:pPr>
                      <a:r>
                        <a:rPr lang="en"/>
                        <a:t>Y3</a:t>
                      </a:r>
                      <a:endParaRPr/>
                    </a:p>
                  </a:txBody>
                  <a:tcPr marT="91425" marB="91425" marR="91425" marL="91425"/>
                </a:tc>
                <a:tc>
                  <a:txBody>
                    <a:bodyPr/>
                    <a:lstStyle/>
                    <a:p>
                      <a:pPr indent="0" lvl="0" marL="0" rtl="0" algn="l">
                        <a:spcBef>
                          <a:spcPts val="0"/>
                        </a:spcBef>
                        <a:spcAft>
                          <a:spcPts val="0"/>
                        </a:spcAft>
                        <a:buNone/>
                      </a:pPr>
                      <a:r>
                        <a:rPr lang="en"/>
                        <a:t>Darcie W</a:t>
                      </a:r>
                      <a:endParaRPr/>
                    </a:p>
                  </a:txBody>
                  <a:tcPr marT="91425" marB="91425" marR="91425" marL="91425"/>
                </a:tc>
                <a:tc>
                  <a:txBody>
                    <a:bodyPr/>
                    <a:lstStyle/>
                    <a:p>
                      <a:pPr indent="0" lvl="0" marL="0" rtl="0" algn="l">
                        <a:spcBef>
                          <a:spcPts val="0"/>
                        </a:spcBef>
                        <a:spcAft>
                          <a:spcPts val="0"/>
                        </a:spcAft>
                        <a:buNone/>
                      </a:pPr>
                      <a:r>
                        <a:rPr lang="en"/>
                        <a:t>Molly</a:t>
                      </a:r>
                      <a:endParaRPr/>
                    </a:p>
                  </a:txBody>
                  <a:tcPr marT="91425" marB="91425" marR="91425" marL="91425"/>
                </a:tc>
              </a:tr>
              <a:tr h="381000">
                <a:tc>
                  <a:txBody>
                    <a:bodyPr/>
                    <a:lstStyle/>
                    <a:p>
                      <a:pPr indent="0" lvl="0" marL="0" rtl="0" algn="l">
                        <a:spcBef>
                          <a:spcPts val="0"/>
                        </a:spcBef>
                        <a:spcAft>
                          <a:spcPts val="0"/>
                        </a:spcAft>
                        <a:buNone/>
                      </a:pPr>
                      <a:r>
                        <a:rPr lang="en"/>
                        <a:t>Y4</a:t>
                      </a:r>
                      <a:endParaRPr/>
                    </a:p>
                  </a:txBody>
                  <a:tcPr marT="91425" marB="91425" marR="91425" marL="91425"/>
                </a:tc>
                <a:tc>
                  <a:txBody>
                    <a:bodyPr/>
                    <a:lstStyle/>
                    <a:p>
                      <a:pPr indent="0" lvl="0" marL="0" rtl="0" algn="l">
                        <a:spcBef>
                          <a:spcPts val="0"/>
                        </a:spcBef>
                        <a:spcAft>
                          <a:spcPts val="0"/>
                        </a:spcAft>
                        <a:buNone/>
                      </a:pPr>
                      <a:r>
                        <a:rPr lang="en"/>
                        <a:t>Eli</a:t>
                      </a:r>
                      <a:endParaRPr/>
                    </a:p>
                  </a:txBody>
                  <a:tcPr marT="91425" marB="91425" marR="91425" marL="91425"/>
                </a:tc>
                <a:tc>
                  <a:txBody>
                    <a:bodyPr/>
                    <a:lstStyle/>
                    <a:p>
                      <a:pPr indent="0" lvl="0" marL="0" rtl="0" algn="l">
                        <a:spcBef>
                          <a:spcPts val="0"/>
                        </a:spcBef>
                        <a:spcAft>
                          <a:spcPts val="0"/>
                        </a:spcAft>
                        <a:buNone/>
                      </a:pPr>
                      <a:r>
                        <a:rPr lang="en"/>
                        <a:t>Harrison</a:t>
                      </a:r>
                      <a:endParaRPr/>
                    </a:p>
                  </a:txBody>
                  <a:tcPr marT="91425" marB="91425" marR="91425" marL="91425"/>
                </a:tc>
              </a:tr>
              <a:tr h="381000">
                <a:tc>
                  <a:txBody>
                    <a:bodyPr/>
                    <a:lstStyle/>
                    <a:p>
                      <a:pPr indent="0" lvl="0" marL="0" rtl="0" algn="l">
                        <a:spcBef>
                          <a:spcPts val="0"/>
                        </a:spcBef>
                        <a:spcAft>
                          <a:spcPts val="0"/>
                        </a:spcAft>
                        <a:buNone/>
                      </a:pPr>
                      <a:r>
                        <a:rPr lang="en"/>
                        <a:t>Y5</a:t>
                      </a:r>
                      <a:endParaRPr/>
                    </a:p>
                  </a:txBody>
                  <a:tcPr marT="91425" marB="91425" marR="91425" marL="91425"/>
                </a:tc>
                <a:tc>
                  <a:txBody>
                    <a:bodyPr/>
                    <a:lstStyle/>
                    <a:p>
                      <a:pPr indent="0" lvl="0" marL="0" rtl="0" algn="l">
                        <a:spcBef>
                          <a:spcPts val="0"/>
                        </a:spcBef>
                        <a:spcAft>
                          <a:spcPts val="0"/>
                        </a:spcAft>
                        <a:buNone/>
                      </a:pPr>
                      <a:r>
                        <a:rPr lang="en"/>
                        <a:t>Ivy</a:t>
                      </a:r>
                      <a:endParaRPr/>
                    </a:p>
                  </a:txBody>
                  <a:tcPr marT="91425" marB="91425" marR="91425" marL="91425"/>
                </a:tc>
                <a:tc>
                  <a:txBody>
                    <a:bodyPr/>
                    <a:lstStyle/>
                    <a:p>
                      <a:pPr indent="0" lvl="0" marL="0" rtl="0" algn="l">
                        <a:spcBef>
                          <a:spcPts val="0"/>
                        </a:spcBef>
                        <a:spcAft>
                          <a:spcPts val="0"/>
                        </a:spcAft>
                        <a:buNone/>
                      </a:pPr>
                      <a:r>
                        <a:rPr lang="en"/>
                        <a:t>Ava</a:t>
                      </a:r>
                      <a:endParaRPr/>
                    </a:p>
                  </a:txBody>
                  <a:tcPr marT="91425" marB="91425" marR="91425" marL="91425"/>
                </a:tc>
              </a:tr>
              <a:tr h="381000">
                <a:tc>
                  <a:txBody>
                    <a:bodyPr/>
                    <a:lstStyle/>
                    <a:p>
                      <a:pPr indent="0" lvl="0" marL="0" rtl="0" algn="l">
                        <a:spcBef>
                          <a:spcPts val="0"/>
                        </a:spcBef>
                        <a:spcAft>
                          <a:spcPts val="0"/>
                        </a:spcAft>
                        <a:buNone/>
                      </a:pPr>
                      <a:r>
                        <a:rPr lang="en"/>
                        <a:t>Y6</a:t>
                      </a:r>
                      <a:endParaRPr/>
                    </a:p>
                  </a:txBody>
                  <a:tcPr marT="91425" marB="91425" marR="91425" marL="91425"/>
                </a:tc>
                <a:tc>
                  <a:txBody>
                    <a:bodyPr/>
                    <a:lstStyle/>
                    <a:p>
                      <a:pPr indent="0" lvl="0" marL="0" rtl="0" algn="l">
                        <a:spcBef>
                          <a:spcPts val="0"/>
                        </a:spcBef>
                        <a:spcAft>
                          <a:spcPts val="0"/>
                        </a:spcAft>
                        <a:buNone/>
                      </a:pPr>
                      <a:r>
                        <a:rPr lang="en"/>
                        <a:t>Freddie </a:t>
                      </a:r>
                      <a:endParaRPr/>
                    </a:p>
                  </a:txBody>
                  <a:tcPr marT="91425" marB="91425" marR="91425" marL="91425"/>
                </a:tc>
                <a:tc>
                  <a:txBody>
                    <a:bodyPr/>
                    <a:lstStyle/>
                    <a:p>
                      <a:pPr indent="0" lvl="0" marL="0" rtl="0" algn="l">
                        <a:spcBef>
                          <a:spcPts val="0"/>
                        </a:spcBef>
                        <a:spcAft>
                          <a:spcPts val="0"/>
                        </a:spcAft>
                        <a:buNone/>
                      </a:pPr>
                      <a:r>
                        <a:rPr lang="en"/>
                        <a:t>Leon</a:t>
                      </a:r>
                      <a:endParaRPr/>
                    </a:p>
                  </a:txBody>
                  <a:tcPr marT="91425" marB="91425" marR="91425" marL="91425"/>
                </a:tc>
              </a:tr>
            </a:tbl>
          </a:graphicData>
        </a:graphic>
      </p:graphicFrame>
      <p:graphicFrame>
        <p:nvGraphicFramePr>
          <p:cNvPr id="153" name="Google Shape;153;p22"/>
          <p:cNvGraphicFramePr/>
          <p:nvPr/>
        </p:nvGraphicFramePr>
        <p:xfrm>
          <a:off x="289813" y="940625"/>
          <a:ext cx="3000000" cy="3000000"/>
        </p:xfrm>
        <a:graphic>
          <a:graphicData uri="http://schemas.openxmlformats.org/drawingml/2006/table">
            <a:tbl>
              <a:tblPr>
                <a:noFill/>
                <a:tableStyleId>{B22C608D-DB50-4D1C-8590-AB90BC2E3B2D}</a:tableStyleId>
              </a:tblPr>
              <a:tblGrid>
                <a:gridCol w="1116175"/>
                <a:gridCol w="1335050"/>
                <a:gridCol w="13460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t>03.2.23</a:t>
                      </a:r>
                      <a:endParaRPr/>
                    </a:p>
                  </a:txBody>
                  <a:tcPr marT="91425" marB="91425" marR="91425" marL="91425"/>
                </a:tc>
                <a:tc>
                  <a:txBody>
                    <a:bodyPr/>
                    <a:lstStyle/>
                    <a:p>
                      <a:pPr indent="0" lvl="0" marL="0" rtl="0" algn="ctr">
                        <a:spcBef>
                          <a:spcPts val="0"/>
                        </a:spcBef>
                        <a:spcAft>
                          <a:spcPts val="0"/>
                        </a:spcAft>
                        <a:buNone/>
                      </a:pPr>
                      <a:r>
                        <a:rPr lang="en"/>
                        <a:t>10.2.23</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Love</a:t>
                      </a:r>
                      <a:endParaRPr/>
                    </a:p>
                  </a:txBody>
                  <a:tcPr marT="91425" marB="91425" marR="91425" marL="91425"/>
                </a:tc>
                <a:tc>
                  <a:txBody>
                    <a:bodyPr/>
                    <a:lstStyle/>
                    <a:p>
                      <a:pPr indent="0" lvl="0" marL="0" rtl="0" algn="l">
                        <a:spcBef>
                          <a:spcPts val="0"/>
                        </a:spcBef>
                        <a:spcAft>
                          <a:spcPts val="0"/>
                        </a:spcAft>
                        <a:buNone/>
                      </a:pPr>
                      <a:r>
                        <a:rPr lang="en"/>
                        <a:t>Forgiveness</a:t>
                      </a:r>
                      <a:endParaRPr/>
                    </a:p>
                  </a:txBody>
                  <a:tcPr marT="91425" marB="91425" marR="91425" marL="91425"/>
                </a:tc>
              </a:tr>
              <a:tr h="381000">
                <a:tc>
                  <a:txBody>
                    <a:bodyPr/>
                    <a:lstStyle/>
                    <a:p>
                      <a:pPr indent="0" lvl="0" marL="0" rtl="0" algn="l">
                        <a:spcBef>
                          <a:spcPts val="0"/>
                        </a:spcBef>
                        <a:spcAft>
                          <a:spcPts val="0"/>
                        </a:spcAft>
                        <a:buNone/>
                      </a:pPr>
                      <a:r>
                        <a:rPr lang="en"/>
                        <a:t>Early Years</a:t>
                      </a:r>
                      <a:endParaRPr/>
                    </a:p>
                  </a:txBody>
                  <a:tcPr marT="91425" marB="91425" marR="91425" marL="91425"/>
                </a:tc>
                <a:tc>
                  <a:txBody>
                    <a:bodyPr/>
                    <a:lstStyle/>
                    <a:p>
                      <a:pPr indent="0" lvl="0" marL="0" rtl="0" algn="l">
                        <a:spcBef>
                          <a:spcPts val="0"/>
                        </a:spcBef>
                        <a:spcAft>
                          <a:spcPts val="0"/>
                        </a:spcAft>
                        <a:buNone/>
                      </a:pPr>
                      <a:r>
                        <a:rPr lang="en"/>
                        <a:t>Hattie</a:t>
                      </a:r>
                      <a:endParaRPr/>
                    </a:p>
                  </a:txBody>
                  <a:tcPr marT="91425" marB="91425" marR="91425" marL="91425"/>
                </a:tc>
                <a:tc>
                  <a:txBody>
                    <a:bodyPr/>
                    <a:lstStyle/>
                    <a:p>
                      <a:pPr indent="0" lvl="0" marL="0" rtl="0" algn="l">
                        <a:spcBef>
                          <a:spcPts val="0"/>
                        </a:spcBef>
                        <a:spcAft>
                          <a:spcPts val="0"/>
                        </a:spcAft>
                        <a:buNone/>
                      </a:pPr>
                      <a:r>
                        <a:rPr lang="en"/>
                        <a:t>Issac</a:t>
                      </a:r>
                      <a:endParaRPr/>
                    </a:p>
                  </a:txBody>
                  <a:tcPr marT="91425" marB="91425" marR="91425" marL="91425"/>
                </a:tc>
              </a:tr>
              <a:tr h="381000">
                <a:tc>
                  <a:txBody>
                    <a:bodyPr/>
                    <a:lstStyle/>
                    <a:p>
                      <a:pPr indent="0" lvl="0" marL="0" rtl="0" algn="l">
                        <a:spcBef>
                          <a:spcPts val="0"/>
                        </a:spcBef>
                        <a:spcAft>
                          <a:spcPts val="0"/>
                        </a:spcAft>
                        <a:buNone/>
                      </a:pPr>
                      <a:r>
                        <a:rPr lang="en"/>
                        <a:t>Y1 &amp; 2</a:t>
                      </a:r>
                      <a:endParaRPr/>
                    </a:p>
                  </a:txBody>
                  <a:tcPr marT="91425" marB="91425" marR="91425" marL="91425"/>
                </a:tc>
                <a:tc>
                  <a:txBody>
                    <a:bodyPr/>
                    <a:lstStyle/>
                    <a:p>
                      <a:pPr indent="0" lvl="0" marL="0" rtl="0" algn="l">
                        <a:spcBef>
                          <a:spcPts val="0"/>
                        </a:spcBef>
                        <a:spcAft>
                          <a:spcPts val="0"/>
                        </a:spcAft>
                        <a:buNone/>
                      </a:pPr>
                      <a:r>
                        <a:rPr lang="en"/>
                        <a:t>Izzy </a:t>
                      </a:r>
                      <a:endParaRPr/>
                    </a:p>
                  </a:txBody>
                  <a:tcPr marT="91425" marB="91425" marR="91425" marL="91425"/>
                </a:tc>
                <a:tc>
                  <a:txBody>
                    <a:bodyPr/>
                    <a:lstStyle/>
                    <a:p>
                      <a:pPr indent="0" lvl="0" marL="0" rtl="0" algn="l">
                        <a:spcBef>
                          <a:spcPts val="0"/>
                        </a:spcBef>
                        <a:spcAft>
                          <a:spcPts val="0"/>
                        </a:spcAft>
                        <a:buNone/>
                      </a:pPr>
                      <a:r>
                        <a:rPr lang="en"/>
                        <a:t>Florence  </a:t>
                      </a:r>
                      <a:endParaRPr/>
                    </a:p>
                  </a:txBody>
                  <a:tcPr marT="91425" marB="91425" marR="91425" marL="91425"/>
                </a:tc>
              </a:tr>
              <a:tr h="381000">
                <a:tc>
                  <a:txBody>
                    <a:bodyPr/>
                    <a:lstStyle/>
                    <a:p>
                      <a:pPr indent="0" lvl="0" marL="0" rtl="0" algn="l">
                        <a:spcBef>
                          <a:spcPts val="0"/>
                        </a:spcBef>
                        <a:spcAft>
                          <a:spcPts val="0"/>
                        </a:spcAft>
                        <a:buNone/>
                      </a:pPr>
                      <a:r>
                        <a:rPr lang="en"/>
                        <a:t>Y3</a:t>
                      </a:r>
                      <a:endParaRPr/>
                    </a:p>
                  </a:txBody>
                  <a:tcPr marT="91425" marB="91425" marR="91425" marL="91425"/>
                </a:tc>
                <a:tc>
                  <a:txBody>
                    <a:bodyPr/>
                    <a:lstStyle/>
                    <a:p>
                      <a:pPr indent="0" lvl="0" marL="0" rtl="0" algn="l">
                        <a:spcBef>
                          <a:spcPts val="0"/>
                        </a:spcBef>
                        <a:spcAft>
                          <a:spcPts val="0"/>
                        </a:spcAft>
                        <a:buNone/>
                      </a:pPr>
                      <a:r>
                        <a:rPr lang="en"/>
                        <a:t>Indya</a:t>
                      </a:r>
                      <a:endParaRPr/>
                    </a:p>
                  </a:txBody>
                  <a:tcPr marT="91425" marB="91425" marR="91425" marL="91425"/>
                </a:tc>
                <a:tc>
                  <a:txBody>
                    <a:bodyPr/>
                    <a:lstStyle/>
                    <a:p>
                      <a:pPr indent="0" lvl="0" marL="0" rtl="0" algn="l">
                        <a:spcBef>
                          <a:spcPts val="0"/>
                        </a:spcBef>
                        <a:spcAft>
                          <a:spcPts val="0"/>
                        </a:spcAft>
                        <a:buNone/>
                      </a:pPr>
                      <a:r>
                        <a:rPr lang="en"/>
                        <a:t>Zach</a:t>
                      </a:r>
                      <a:endParaRPr/>
                    </a:p>
                  </a:txBody>
                  <a:tcPr marT="91425" marB="91425" marR="91425" marL="91425"/>
                </a:tc>
              </a:tr>
              <a:tr h="381000">
                <a:tc>
                  <a:txBody>
                    <a:bodyPr/>
                    <a:lstStyle/>
                    <a:p>
                      <a:pPr indent="0" lvl="0" marL="0" rtl="0" algn="l">
                        <a:spcBef>
                          <a:spcPts val="0"/>
                        </a:spcBef>
                        <a:spcAft>
                          <a:spcPts val="0"/>
                        </a:spcAft>
                        <a:buNone/>
                      </a:pPr>
                      <a:r>
                        <a:rPr lang="en"/>
                        <a:t>Y4</a:t>
                      </a:r>
                      <a:endParaRPr/>
                    </a:p>
                  </a:txBody>
                  <a:tcPr marT="91425" marB="91425" marR="91425" marL="91425"/>
                </a:tc>
                <a:tc>
                  <a:txBody>
                    <a:bodyPr/>
                    <a:lstStyle/>
                    <a:p>
                      <a:pPr indent="0" lvl="0" marL="0" rtl="0" algn="l">
                        <a:spcBef>
                          <a:spcPts val="0"/>
                        </a:spcBef>
                        <a:spcAft>
                          <a:spcPts val="0"/>
                        </a:spcAft>
                        <a:buNone/>
                      </a:pPr>
                      <a:r>
                        <a:rPr lang="en"/>
                        <a:t>Isaac</a:t>
                      </a:r>
                      <a:endParaRPr/>
                    </a:p>
                  </a:txBody>
                  <a:tcPr marT="91425" marB="91425" marR="91425" marL="91425"/>
                </a:tc>
                <a:tc>
                  <a:txBody>
                    <a:bodyPr/>
                    <a:lstStyle/>
                    <a:p>
                      <a:pPr indent="0" lvl="0" marL="0" rtl="0" algn="l">
                        <a:spcBef>
                          <a:spcPts val="0"/>
                        </a:spcBef>
                        <a:spcAft>
                          <a:spcPts val="0"/>
                        </a:spcAft>
                        <a:buNone/>
                      </a:pPr>
                      <a:r>
                        <a:rPr lang="en"/>
                        <a:t>George</a:t>
                      </a:r>
                      <a:endParaRPr/>
                    </a:p>
                  </a:txBody>
                  <a:tcPr marT="91425" marB="91425" marR="91425" marL="91425"/>
                </a:tc>
              </a:tr>
              <a:tr h="381000">
                <a:tc>
                  <a:txBody>
                    <a:bodyPr/>
                    <a:lstStyle/>
                    <a:p>
                      <a:pPr indent="0" lvl="0" marL="0" rtl="0" algn="l">
                        <a:spcBef>
                          <a:spcPts val="0"/>
                        </a:spcBef>
                        <a:spcAft>
                          <a:spcPts val="0"/>
                        </a:spcAft>
                        <a:buNone/>
                      </a:pPr>
                      <a:r>
                        <a:rPr lang="en"/>
                        <a:t>Y5</a:t>
                      </a:r>
                      <a:endParaRPr/>
                    </a:p>
                  </a:txBody>
                  <a:tcPr marT="91425" marB="91425" marR="91425" marL="91425"/>
                </a:tc>
                <a:tc>
                  <a:txBody>
                    <a:bodyPr/>
                    <a:lstStyle/>
                    <a:p>
                      <a:pPr indent="0" lvl="0" marL="0" rtl="0" algn="l">
                        <a:spcBef>
                          <a:spcPts val="0"/>
                        </a:spcBef>
                        <a:spcAft>
                          <a:spcPts val="0"/>
                        </a:spcAft>
                        <a:buNone/>
                      </a:pPr>
                      <a:r>
                        <a:rPr lang="en"/>
                        <a:t>Gracie</a:t>
                      </a:r>
                      <a:endParaRPr/>
                    </a:p>
                  </a:txBody>
                  <a:tcPr marT="91425" marB="91425" marR="91425" marL="91425"/>
                </a:tc>
                <a:tc>
                  <a:txBody>
                    <a:bodyPr/>
                    <a:lstStyle/>
                    <a:p>
                      <a:pPr indent="0" lvl="0" marL="0" rtl="0" algn="l">
                        <a:spcBef>
                          <a:spcPts val="0"/>
                        </a:spcBef>
                        <a:spcAft>
                          <a:spcPts val="0"/>
                        </a:spcAft>
                        <a:buNone/>
                      </a:pPr>
                      <a:r>
                        <a:rPr lang="en"/>
                        <a:t>Amelia</a:t>
                      </a:r>
                      <a:endParaRPr/>
                    </a:p>
                  </a:txBody>
                  <a:tcPr marT="91425" marB="91425" marR="91425" marL="91425"/>
                </a:tc>
              </a:tr>
              <a:tr h="381000">
                <a:tc>
                  <a:txBody>
                    <a:bodyPr/>
                    <a:lstStyle/>
                    <a:p>
                      <a:pPr indent="0" lvl="0" marL="0" rtl="0" algn="l">
                        <a:spcBef>
                          <a:spcPts val="0"/>
                        </a:spcBef>
                        <a:spcAft>
                          <a:spcPts val="0"/>
                        </a:spcAft>
                        <a:buNone/>
                      </a:pPr>
                      <a:r>
                        <a:rPr lang="en"/>
                        <a:t>Y6</a:t>
                      </a:r>
                      <a:endParaRPr/>
                    </a:p>
                  </a:txBody>
                  <a:tcPr marT="91425" marB="91425" marR="91425" marL="91425"/>
                </a:tc>
                <a:tc>
                  <a:txBody>
                    <a:bodyPr/>
                    <a:lstStyle/>
                    <a:p>
                      <a:pPr indent="0" lvl="0" marL="0" rtl="0" algn="l">
                        <a:spcBef>
                          <a:spcPts val="0"/>
                        </a:spcBef>
                        <a:spcAft>
                          <a:spcPts val="0"/>
                        </a:spcAft>
                        <a:buNone/>
                      </a:pPr>
                      <a:r>
                        <a:rPr lang="en"/>
                        <a:t>Phoebe </a:t>
                      </a:r>
                      <a:endParaRPr/>
                    </a:p>
                  </a:txBody>
                  <a:tcPr marT="91425" marB="91425" marR="91425" marL="91425"/>
                </a:tc>
                <a:tc>
                  <a:txBody>
                    <a:bodyPr/>
                    <a:lstStyle/>
                    <a:p>
                      <a:pPr indent="0" lvl="0" marL="0" rtl="0" algn="l">
                        <a:spcBef>
                          <a:spcPts val="0"/>
                        </a:spcBef>
                        <a:spcAft>
                          <a:spcPts val="0"/>
                        </a:spcAft>
                        <a:buNone/>
                      </a:pPr>
                      <a:r>
                        <a:rPr lang="en"/>
                        <a:t>Oli</a:t>
                      </a:r>
                      <a:endParaRPr/>
                    </a:p>
                  </a:txBody>
                  <a:tcPr marT="91425" marB="91425" marR="91425" marL="91425"/>
                </a:tc>
              </a:tr>
            </a:tbl>
          </a:graphicData>
        </a:graphic>
      </p:graphicFrame>
      <p:pic>
        <p:nvPicPr>
          <p:cNvPr id="154" name="Google Shape;154;p22"/>
          <p:cNvPicPr preferRelativeResize="0"/>
          <p:nvPr/>
        </p:nvPicPr>
        <p:blipFill>
          <a:blip r:embed="rId4">
            <a:alphaModFix/>
          </a:blip>
          <a:stretch>
            <a:fillRect/>
          </a:stretch>
        </p:blipFill>
        <p:spPr>
          <a:xfrm>
            <a:off x="197400" y="4137225"/>
            <a:ext cx="2297750" cy="1286750"/>
          </a:xfrm>
          <a:prstGeom prst="rect">
            <a:avLst/>
          </a:prstGeom>
          <a:noFill/>
          <a:ln>
            <a:noFill/>
          </a:ln>
        </p:spPr>
      </p:pic>
      <p:sp>
        <p:nvSpPr>
          <p:cNvPr id="155" name="Google Shape;155;p22"/>
          <p:cNvSpPr txBox="1"/>
          <p:nvPr/>
        </p:nvSpPr>
        <p:spPr>
          <a:xfrm>
            <a:off x="295544" y="2266050"/>
            <a:ext cx="5319900" cy="40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3"/>
          <p:cNvPicPr preferRelativeResize="0"/>
          <p:nvPr/>
        </p:nvPicPr>
        <p:blipFill>
          <a:blip r:embed="rId3">
            <a:alphaModFix/>
          </a:blip>
          <a:stretch>
            <a:fillRect/>
          </a:stretch>
        </p:blipFill>
        <p:spPr>
          <a:xfrm>
            <a:off x="721475" y="292850"/>
            <a:ext cx="1771650" cy="885825"/>
          </a:xfrm>
          <a:prstGeom prst="rect">
            <a:avLst/>
          </a:prstGeom>
          <a:noFill/>
          <a:ln>
            <a:noFill/>
          </a:ln>
        </p:spPr>
      </p:pic>
      <p:graphicFrame>
        <p:nvGraphicFramePr>
          <p:cNvPr id="161" name="Google Shape;161;p23"/>
          <p:cNvGraphicFramePr/>
          <p:nvPr/>
        </p:nvGraphicFramePr>
        <p:xfrm>
          <a:off x="340475" y="1248250"/>
          <a:ext cx="3000000" cy="3000000"/>
        </p:xfrm>
        <a:graphic>
          <a:graphicData uri="http://schemas.openxmlformats.org/drawingml/2006/table">
            <a:tbl>
              <a:tblPr>
                <a:noFill/>
                <a:tableStyleId>{A34188BC-D75B-4A38-8623-218C69F59A0A}</a:tableStyleId>
              </a:tblPr>
              <a:tblGrid>
                <a:gridCol w="1428750"/>
                <a:gridCol w="1104900"/>
              </a:tblGrid>
              <a:tr h="458225">
                <a:tc gridSpan="2">
                  <a:txBody>
                    <a:bodyPr/>
                    <a:lstStyle/>
                    <a:p>
                      <a:pPr indent="0" lvl="0" marL="0" rtl="0" algn="ctr">
                        <a:spcBef>
                          <a:spcPts val="0"/>
                        </a:spcBef>
                        <a:spcAft>
                          <a:spcPts val="0"/>
                        </a:spcAft>
                        <a:buNone/>
                      </a:pPr>
                      <a:r>
                        <a:rPr b="1" lang="en" sz="1200">
                          <a:solidFill>
                            <a:srgbClr val="0B0C0C"/>
                          </a:solidFill>
                        </a:rPr>
                        <a:t>28thJan-10th Feb 2023</a:t>
                      </a:r>
                      <a:endParaRPr b="1" sz="1200">
                        <a:solidFill>
                          <a:srgbClr val="0B0C0C"/>
                        </a:solidFill>
                      </a:endParaRPr>
                    </a:p>
                  </a:txBody>
                  <a:tcPr marT="63500" marB="63500" marR="63500" marL="63500"/>
                </a:tc>
                <a:tc hMerge="1"/>
              </a:tr>
              <a:tr h="458225">
                <a:tc>
                  <a:txBody>
                    <a:bodyPr/>
                    <a:lstStyle/>
                    <a:p>
                      <a:pPr indent="0" lvl="0" marL="0" rtl="0" algn="l">
                        <a:spcBef>
                          <a:spcPts val="0"/>
                        </a:spcBef>
                        <a:spcAft>
                          <a:spcPts val="0"/>
                        </a:spcAft>
                        <a:buNone/>
                      </a:pPr>
                      <a:r>
                        <a:rPr lang="en" sz="1200">
                          <a:solidFill>
                            <a:srgbClr val="0B0C0C"/>
                          </a:solidFill>
                        </a:rPr>
                        <a:t>Reception</a:t>
                      </a:r>
                      <a:endParaRPr sz="1200">
                        <a:solidFill>
                          <a:srgbClr val="0B0C0C"/>
                        </a:solidFill>
                      </a:endParaRPr>
                    </a:p>
                  </a:txBody>
                  <a:tcPr marT="63500" marB="63500" marR="63500" marL="63500"/>
                </a:tc>
                <a:tc>
                  <a:txBody>
                    <a:bodyPr/>
                    <a:lstStyle/>
                    <a:p>
                      <a:pPr indent="0" lvl="0" marL="0" rtl="0" algn="l">
                        <a:spcBef>
                          <a:spcPts val="0"/>
                        </a:spcBef>
                        <a:spcAft>
                          <a:spcPts val="0"/>
                        </a:spcAft>
                        <a:buNone/>
                      </a:pPr>
                      <a:r>
                        <a:rPr lang="en"/>
                        <a:t>90.71</a:t>
                      </a:r>
                      <a:endParaRPr/>
                    </a:p>
                  </a:txBody>
                  <a:tcPr marT="63500" marB="63500" marR="63500" marL="63500"/>
                </a:tc>
              </a:tr>
              <a:tr h="12700">
                <a:tc>
                  <a:txBody>
                    <a:bodyPr/>
                    <a:lstStyle/>
                    <a:p>
                      <a:pPr indent="0" lvl="0" marL="0" rtl="0" algn="l">
                        <a:spcBef>
                          <a:spcPts val="0"/>
                        </a:spcBef>
                        <a:spcAft>
                          <a:spcPts val="0"/>
                        </a:spcAft>
                        <a:buNone/>
                      </a:pPr>
                      <a:r>
                        <a:rPr lang="en" sz="1200">
                          <a:solidFill>
                            <a:srgbClr val="0B0C0C"/>
                          </a:solidFill>
                        </a:rPr>
                        <a:t>Year 1/2</a:t>
                      </a:r>
                      <a:endParaRPr sz="1200">
                        <a:solidFill>
                          <a:srgbClr val="0B0C0C"/>
                        </a:solidFill>
                      </a:endParaRPr>
                    </a:p>
                  </a:txBody>
                  <a:tcPr marT="63500" marB="63500" marR="63500" marL="63500"/>
                </a:tc>
                <a:tc>
                  <a:txBody>
                    <a:bodyPr/>
                    <a:lstStyle/>
                    <a:p>
                      <a:pPr indent="0" lvl="0" marL="0" rtl="0" algn="l">
                        <a:spcBef>
                          <a:spcPts val="0"/>
                        </a:spcBef>
                        <a:spcAft>
                          <a:spcPts val="0"/>
                        </a:spcAft>
                        <a:buNone/>
                      </a:pPr>
                      <a:r>
                        <a:rPr lang="en"/>
                        <a:t>94.33</a:t>
                      </a:r>
                      <a:endParaRPr/>
                    </a:p>
                  </a:txBody>
                  <a:tcPr marT="63500" marB="63500" marR="63500" marL="63500">
                    <a:lnB cap="flat" cmpd="sng" w="12700">
                      <a:solidFill>
                        <a:schemeClr val="accent1"/>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rgbClr val="0B0C0C"/>
                          </a:solidFill>
                        </a:rPr>
                        <a:t>Year 3</a:t>
                      </a:r>
                      <a:endParaRPr sz="1200">
                        <a:solidFill>
                          <a:srgbClr val="0B0C0C"/>
                        </a:solidFill>
                      </a:endParaRPr>
                    </a:p>
                  </a:txBody>
                  <a:tcPr marT="63500" marB="63500" marR="63500" marL="63500">
                    <a:lnR cap="flat" cmpd="sng" w="12700">
                      <a:solidFill>
                        <a:schemeClr val="accent1"/>
                      </a:solidFill>
                      <a:prstDash val="solid"/>
                      <a:round/>
                      <a:headEnd len="sm" w="sm" type="none"/>
                      <a:tailEnd len="sm" w="sm" type="none"/>
                    </a:lnR>
                  </a:tcPr>
                </a:tc>
                <a:tc>
                  <a:txBody>
                    <a:bodyPr/>
                    <a:lstStyle/>
                    <a:p>
                      <a:pPr indent="0" lvl="0" marL="0" rtl="0" algn="l">
                        <a:spcBef>
                          <a:spcPts val="0"/>
                        </a:spcBef>
                        <a:spcAft>
                          <a:spcPts val="0"/>
                        </a:spcAft>
                        <a:buNone/>
                      </a:pPr>
                      <a:r>
                        <a:rPr lang="en"/>
                        <a:t>94.63</a:t>
                      </a:r>
                      <a:endParaRPr/>
                    </a:p>
                  </a:txBody>
                  <a:tcPr marT="63500" marB="63500" marR="63500" marL="63500">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00FF00"/>
                    </a:solidFill>
                  </a:tcPr>
                </a:tc>
              </a:tr>
              <a:tr h="12700">
                <a:tc>
                  <a:txBody>
                    <a:bodyPr/>
                    <a:lstStyle/>
                    <a:p>
                      <a:pPr indent="0" lvl="0" marL="0" rtl="0" algn="l">
                        <a:spcBef>
                          <a:spcPts val="0"/>
                        </a:spcBef>
                        <a:spcAft>
                          <a:spcPts val="0"/>
                        </a:spcAft>
                        <a:buNone/>
                      </a:pPr>
                      <a:r>
                        <a:rPr lang="en" sz="1200">
                          <a:solidFill>
                            <a:srgbClr val="0B0C0C"/>
                          </a:solidFill>
                        </a:rPr>
                        <a:t>Year 4</a:t>
                      </a:r>
                      <a:endParaRPr sz="1200">
                        <a:solidFill>
                          <a:srgbClr val="0B0C0C"/>
                        </a:solidFill>
                      </a:endParaRPr>
                    </a:p>
                  </a:txBody>
                  <a:tcPr marT="63500" marB="63500" marR="63500" marL="63500">
                    <a:lnR cap="flat" cmpd="sng" w="12700">
                      <a:solidFill>
                        <a:schemeClr val="accent1"/>
                      </a:solidFill>
                      <a:prstDash val="solid"/>
                      <a:round/>
                      <a:headEnd len="sm" w="sm" type="none"/>
                      <a:tailEnd len="sm" w="sm" type="none"/>
                    </a:lnR>
                  </a:tcPr>
                </a:tc>
                <a:tc>
                  <a:txBody>
                    <a:bodyPr/>
                    <a:lstStyle/>
                    <a:p>
                      <a:pPr indent="0" lvl="0" marL="0" rtl="0" algn="l">
                        <a:spcBef>
                          <a:spcPts val="0"/>
                        </a:spcBef>
                        <a:spcAft>
                          <a:spcPts val="0"/>
                        </a:spcAft>
                        <a:buNone/>
                      </a:pPr>
                      <a:r>
                        <a:rPr lang="en"/>
                        <a:t>93.33</a:t>
                      </a:r>
                      <a:endParaRPr/>
                    </a:p>
                  </a:txBody>
                  <a:tcPr marT="63500" marB="63500" marR="63500" marL="63500">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1"/>
                    </a:solidFill>
                  </a:tcPr>
                </a:tc>
              </a:tr>
              <a:tr h="95250">
                <a:tc>
                  <a:txBody>
                    <a:bodyPr/>
                    <a:lstStyle/>
                    <a:p>
                      <a:pPr indent="0" lvl="0" marL="0" rtl="0" algn="l">
                        <a:spcBef>
                          <a:spcPts val="0"/>
                        </a:spcBef>
                        <a:spcAft>
                          <a:spcPts val="0"/>
                        </a:spcAft>
                        <a:buNone/>
                      </a:pPr>
                      <a:r>
                        <a:rPr lang="en" sz="1200">
                          <a:solidFill>
                            <a:srgbClr val="0B0C0C"/>
                          </a:solidFill>
                        </a:rPr>
                        <a:t>Year 5</a:t>
                      </a:r>
                      <a:endParaRPr sz="1200">
                        <a:solidFill>
                          <a:srgbClr val="0B0C0C"/>
                        </a:solidFill>
                      </a:endParaRPr>
                    </a:p>
                  </a:txBody>
                  <a:tcPr marT="63500" marB="63500" marR="63500" marL="63500">
                    <a:lnR cap="flat" cmpd="sng" w="12700">
                      <a:solidFill>
                        <a:schemeClr val="accent1"/>
                      </a:solidFill>
                      <a:prstDash val="solid"/>
                      <a:round/>
                      <a:headEnd len="sm" w="sm" type="none"/>
                      <a:tailEnd len="sm" w="sm" type="none"/>
                    </a:lnR>
                  </a:tcPr>
                </a:tc>
                <a:tc>
                  <a:txBody>
                    <a:bodyPr/>
                    <a:lstStyle/>
                    <a:p>
                      <a:pPr indent="0" lvl="0" marL="0" rtl="0" algn="l">
                        <a:spcBef>
                          <a:spcPts val="0"/>
                        </a:spcBef>
                        <a:spcAft>
                          <a:spcPts val="0"/>
                        </a:spcAft>
                        <a:buNone/>
                      </a:pPr>
                      <a:r>
                        <a:rPr lang="en"/>
                        <a:t>92</a:t>
                      </a:r>
                      <a:endParaRPr/>
                    </a:p>
                  </a:txBody>
                  <a:tcPr marT="63500" marB="63500" marR="63500" marL="63500">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1"/>
                    </a:solidFill>
                  </a:tcPr>
                </a:tc>
              </a:tr>
              <a:tr h="238125">
                <a:tc>
                  <a:txBody>
                    <a:bodyPr/>
                    <a:lstStyle/>
                    <a:p>
                      <a:pPr indent="0" lvl="0" marL="0" rtl="0" algn="l">
                        <a:spcBef>
                          <a:spcPts val="0"/>
                        </a:spcBef>
                        <a:spcAft>
                          <a:spcPts val="0"/>
                        </a:spcAft>
                        <a:buNone/>
                      </a:pPr>
                      <a:r>
                        <a:rPr lang="en" sz="1200">
                          <a:solidFill>
                            <a:srgbClr val="0B0C0C"/>
                          </a:solidFill>
                        </a:rPr>
                        <a:t>Year 6</a:t>
                      </a:r>
                      <a:endParaRPr sz="1200">
                        <a:solidFill>
                          <a:srgbClr val="0B0C0C"/>
                        </a:solidFill>
                      </a:endParaRPr>
                    </a:p>
                  </a:txBody>
                  <a:tcPr marT="63500" marB="63500" marR="63500" marL="63500"/>
                </a:tc>
                <a:tc>
                  <a:txBody>
                    <a:bodyPr/>
                    <a:lstStyle/>
                    <a:p>
                      <a:pPr indent="0" lvl="0" marL="0" rtl="0" algn="l">
                        <a:spcBef>
                          <a:spcPts val="0"/>
                        </a:spcBef>
                        <a:spcAft>
                          <a:spcPts val="0"/>
                        </a:spcAft>
                        <a:buNone/>
                      </a:pPr>
                      <a:r>
                        <a:rPr lang="en"/>
                        <a:t>93.5</a:t>
                      </a:r>
                      <a:endParaRPr/>
                    </a:p>
                  </a:txBody>
                  <a:tcPr marT="63500" marB="63500" marR="63500" marL="63500">
                    <a:lnT cap="flat" cmpd="sng" w="12700">
                      <a:solidFill>
                        <a:schemeClr val="accent1"/>
                      </a:solidFill>
                      <a:prstDash val="solid"/>
                      <a:round/>
                      <a:headEnd len="sm" w="sm" type="none"/>
                      <a:tailEnd len="sm" w="sm" type="none"/>
                    </a:lnT>
                  </a:tcPr>
                </a:tc>
              </a:tr>
            </a:tbl>
          </a:graphicData>
        </a:graphic>
      </p:graphicFrame>
      <p:pic>
        <p:nvPicPr>
          <p:cNvPr id="162" name="Google Shape;162;p23"/>
          <p:cNvPicPr preferRelativeResize="0"/>
          <p:nvPr/>
        </p:nvPicPr>
        <p:blipFill>
          <a:blip r:embed="rId4">
            <a:alphaModFix/>
          </a:blip>
          <a:stretch>
            <a:fillRect/>
          </a:stretch>
        </p:blipFill>
        <p:spPr>
          <a:xfrm>
            <a:off x="3104750" y="1470100"/>
            <a:ext cx="5867400" cy="3429000"/>
          </a:xfrm>
          <a:prstGeom prst="rect">
            <a:avLst/>
          </a:prstGeom>
          <a:noFill/>
          <a:ln>
            <a:noFill/>
          </a:ln>
        </p:spPr>
      </p:pic>
      <p:sp>
        <p:nvSpPr>
          <p:cNvPr id="163" name="Google Shape;163;p23"/>
          <p:cNvSpPr txBox="1"/>
          <p:nvPr/>
        </p:nvSpPr>
        <p:spPr>
          <a:xfrm>
            <a:off x="3513575" y="312325"/>
            <a:ext cx="5358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Code Pro"/>
                <a:ea typeface="Source Code Pro"/>
                <a:cs typeface="Source Code Pro"/>
                <a:sym typeface="Source Code Pro"/>
              </a:rPr>
              <a:t>All Devon schools have been asked to sign up to a charter </a:t>
            </a:r>
            <a:r>
              <a:rPr lang="en">
                <a:latin typeface="Source Code Pro"/>
                <a:ea typeface="Source Code Pro"/>
                <a:cs typeface="Source Code Pro"/>
                <a:sym typeface="Source Code Pro"/>
              </a:rPr>
              <a:t>whereby</a:t>
            </a:r>
            <a:r>
              <a:rPr lang="en">
                <a:latin typeface="Source Code Pro"/>
                <a:ea typeface="Source Code Pro"/>
                <a:cs typeface="Source Code Pro"/>
                <a:sym typeface="Source Code Pro"/>
              </a:rPr>
              <a:t> we all aim to get our children into school at least 97% of the time.  </a:t>
            </a:r>
            <a:endParaRPr>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4"/>
          <p:cNvPicPr preferRelativeResize="0"/>
          <p:nvPr/>
        </p:nvPicPr>
        <p:blipFill>
          <a:blip r:embed="rId3">
            <a:alphaModFix/>
          </a:blip>
          <a:stretch>
            <a:fillRect/>
          </a:stretch>
        </p:blipFill>
        <p:spPr>
          <a:xfrm>
            <a:off x="155288" y="-77662"/>
            <a:ext cx="4749527" cy="1185075"/>
          </a:xfrm>
          <a:prstGeom prst="rect">
            <a:avLst/>
          </a:prstGeom>
          <a:noFill/>
          <a:ln>
            <a:noFill/>
          </a:ln>
        </p:spPr>
      </p:pic>
      <p:graphicFrame>
        <p:nvGraphicFramePr>
          <p:cNvPr id="169" name="Google Shape;169;p24"/>
          <p:cNvGraphicFramePr/>
          <p:nvPr/>
        </p:nvGraphicFramePr>
        <p:xfrm>
          <a:off x="4614550" y="167575"/>
          <a:ext cx="3000000" cy="3000000"/>
        </p:xfrm>
        <a:graphic>
          <a:graphicData uri="http://schemas.openxmlformats.org/drawingml/2006/table">
            <a:tbl>
              <a:tblPr>
                <a:noFill/>
                <a:tableStyleId>{A34188BC-D75B-4A38-8623-218C69F59A0A}</a:tableStyleId>
              </a:tblPr>
              <a:tblGrid>
                <a:gridCol w="1238925"/>
                <a:gridCol w="3191425"/>
              </a:tblGrid>
              <a:tr h="571025">
                <a:tc gridSpan="2">
                  <a:txBody>
                    <a:bodyPr/>
                    <a:lstStyle/>
                    <a:p>
                      <a:pPr indent="0" lvl="0" marL="0" rtl="0" algn="l">
                        <a:spcBef>
                          <a:spcPts val="0"/>
                        </a:spcBef>
                        <a:spcAft>
                          <a:spcPts val="0"/>
                        </a:spcAft>
                        <a:buNone/>
                      </a:pPr>
                      <a:r>
                        <a:rPr b="1" lang="en" sz="1200"/>
                        <a:t>These are the dates we have so far.  We will keep you informed if more events need to be added in. </a:t>
                      </a:r>
                      <a:endParaRPr b="1" sz="1200"/>
                    </a:p>
                  </a:txBody>
                  <a:tcPr marT="63500" marB="63500" marR="63500" marL="63500">
                    <a:lnB cap="flat" cmpd="sng" w="12700">
                      <a:solidFill>
                        <a:srgbClr val="000000"/>
                      </a:solidFill>
                      <a:prstDash val="solid"/>
                      <a:round/>
                      <a:headEnd len="sm" w="sm" type="none"/>
                      <a:tailEnd len="sm" w="sm" type="none"/>
                    </a:lnB>
                  </a:tcPr>
                </a:tc>
                <a:tc hMerge="1"/>
              </a:tr>
            </a:tbl>
          </a:graphicData>
        </a:graphic>
      </p:graphicFrame>
      <p:graphicFrame>
        <p:nvGraphicFramePr>
          <p:cNvPr id="170" name="Google Shape;170;p24"/>
          <p:cNvGraphicFramePr/>
          <p:nvPr/>
        </p:nvGraphicFramePr>
        <p:xfrm>
          <a:off x="155288" y="984525"/>
          <a:ext cx="3000000" cy="3000000"/>
        </p:xfrm>
        <a:graphic>
          <a:graphicData uri="http://schemas.openxmlformats.org/drawingml/2006/table">
            <a:tbl>
              <a:tblPr>
                <a:noFill/>
                <a:tableStyleId>{A34188BC-D75B-4A38-8623-218C69F59A0A}</a:tableStyleId>
              </a:tblPr>
              <a:tblGrid>
                <a:gridCol w="1206350"/>
                <a:gridCol w="3351375"/>
                <a:gridCol w="1005775"/>
                <a:gridCol w="3269900"/>
              </a:tblGrid>
              <a:tr h="275575">
                <a:tc>
                  <a:txBody>
                    <a:bodyPr/>
                    <a:lstStyle/>
                    <a:p>
                      <a:pPr indent="0" lvl="0" marL="0" rtl="0" algn="l">
                        <a:spcBef>
                          <a:spcPts val="0"/>
                        </a:spcBef>
                        <a:spcAft>
                          <a:spcPts val="0"/>
                        </a:spcAft>
                        <a:buNone/>
                      </a:pPr>
                      <a:r>
                        <a:rPr b="1" lang="en" sz="1100"/>
                        <a:t>21st &amp; 22nd Feb</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Spring parent meetings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17th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Red Nose Day for Comic Relief</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6525">
                <a:tc>
                  <a:txBody>
                    <a:bodyPr/>
                    <a:lstStyle/>
                    <a:p>
                      <a:pPr indent="0" lvl="0" marL="0" rtl="0" algn="l">
                        <a:spcBef>
                          <a:spcPts val="0"/>
                        </a:spcBef>
                        <a:spcAft>
                          <a:spcPts val="0"/>
                        </a:spcAft>
                        <a:buNone/>
                      </a:pPr>
                      <a:r>
                        <a:rPr b="1" lang="en" sz="1100"/>
                        <a:t>22nd Feb</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1:30pm Ash Wednesday liturgy</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21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Bag2School</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19350">
                <a:tc>
                  <a:txBody>
                    <a:bodyPr/>
                    <a:lstStyle/>
                    <a:p>
                      <a:pPr indent="0" lvl="0" marL="0" rtl="0" algn="l">
                        <a:spcBef>
                          <a:spcPts val="0"/>
                        </a:spcBef>
                        <a:spcAft>
                          <a:spcPts val="0"/>
                        </a:spcAft>
                        <a:buNone/>
                      </a:pPr>
                      <a:r>
                        <a:rPr b="1" lang="en" sz="1100"/>
                        <a:t>23rd Feb</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Leather jewellery making for adults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28th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Dawlish Water Rotary Quiz - Y6</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19350">
                <a:tc>
                  <a:txBody>
                    <a:bodyPr/>
                    <a:lstStyle/>
                    <a:p>
                      <a:pPr indent="0" lvl="0" marL="0" rtl="0" algn="l">
                        <a:spcBef>
                          <a:spcPts val="0"/>
                        </a:spcBef>
                        <a:spcAft>
                          <a:spcPts val="0"/>
                        </a:spcAft>
                        <a:buNone/>
                      </a:pPr>
                      <a:r>
                        <a:rPr b="1" lang="en" sz="1100"/>
                        <a:t>24th Feb</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Break the Rules day</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31st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Last Day of Spring term (return 17th April)</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94825">
                <a:tc>
                  <a:txBody>
                    <a:bodyPr/>
                    <a:lstStyle/>
                    <a:p>
                      <a:pPr indent="0" lvl="0" marL="0" rtl="0" algn="l">
                        <a:spcBef>
                          <a:spcPts val="0"/>
                        </a:spcBef>
                        <a:spcAft>
                          <a:spcPts val="0"/>
                        </a:spcAft>
                        <a:buNone/>
                      </a:pPr>
                      <a:r>
                        <a:rPr b="1" lang="en" sz="1100"/>
                        <a:t>28th Feb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Junior Speaks heats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27th April</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Y3/4 trip to Paignton Zoo</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94825">
                <a:tc>
                  <a:txBody>
                    <a:bodyPr/>
                    <a:lstStyle/>
                    <a:p>
                      <a:pPr indent="0" lvl="0" marL="0" rtl="0" algn="l">
                        <a:spcBef>
                          <a:spcPts val="0"/>
                        </a:spcBef>
                        <a:spcAft>
                          <a:spcPts val="0"/>
                        </a:spcAft>
                        <a:buNone/>
                      </a:pPr>
                      <a:r>
                        <a:rPr b="1" lang="en" sz="1100"/>
                        <a:t>2nd March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World Book Day - come dressed as your favourite book character.  </a:t>
                      </a:r>
                      <a:endParaRPr sz="1100"/>
                    </a:p>
                    <a:p>
                      <a:pPr indent="0" lvl="0" marL="0" rtl="0" algn="l">
                        <a:spcBef>
                          <a:spcPts val="0"/>
                        </a:spcBef>
                        <a:spcAft>
                          <a:spcPts val="0"/>
                        </a:spcAft>
                        <a:buNone/>
                      </a:pPr>
                      <a:r>
                        <a:rPr lang="en" sz="1100"/>
                        <a:t>Please do join us until 9:15am to share a book with the children in class.  It would be great if you could bring one in with you. </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5th May pm</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Coronation celebrations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Join us for a shared picnic lunch, followed by activities. </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000">
                <a:tc>
                  <a:txBody>
                    <a:bodyPr/>
                    <a:lstStyle/>
                    <a:p>
                      <a:pPr indent="0" lvl="0" marL="0" rtl="0" algn="l">
                        <a:spcBef>
                          <a:spcPts val="0"/>
                        </a:spcBef>
                        <a:spcAft>
                          <a:spcPts val="0"/>
                        </a:spcAft>
                        <a:buNone/>
                      </a:pPr>
                      <a:r>
                        <a:rPr b="1" lang="en" sz="1100"/>
                        <a:t>7th March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Junior Speaks final</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9-12th May</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Y6 SATS week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075">
                <a:tc>
                  <a:txBody>
                    <a:bodyPr/>
                    <a:lstStyle/>
                    <a:p>
                      <a:pPr indent="0" lvl="0" marL="0" rtl="0" algn="l">
                        <a:spcBef>
                          <a:spcPts val="0"/>
                        </a:spcBef>
                        <a:spcAft>
                          <a:spcPts val="0"/>
                        </a:spcAft>
                        <a:buNone/>
                      </a:pPr>
                      <a:r>
                        <a:rPr b="1" lang="en" sz="1100"/>
                        <a:t>17th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St Patrick’s Disco</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15-19th May</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Y6 residential to Simonsbath</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075">
                <a:tc>
                  <a:txBody>
                    <a:bodyPr/>
                    <a:lstStyle/>
                    <a:p>
                      <a:pPr indent="0" lvl="0" marL="0" rtl="0" algn="l">
                        <a:spcBef>
                          <a:spcPts val="0"/>
                        </a:spcBef>
                        <a:spcAft>
                          <a:spcPts val="0"/>
                        </a:spcAft>
                        <a:buNone/>
                      </a:pPr>
                      <a:r>
                        <a:rPr b="1" lang="en" sz="1100"/>
                        <a:t>9th March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Year 4 - Mass, </a:t>
                      </a:r>
                      <a:r>
                        <a:rPr lang="en" sz="1100">
                          <a:highlight>
                            <a:srgbClr val="FFFFFF"/>
                          </a:highlight>
                        </a:rPr>
                        <a:t> Saint Ignatius of Loyola. </a:t>
                      </a:r>
                      <a:r>
                        <a:rPr lang="en" sz="1100"/>
                        <a:t>Shaldon</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26th June</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Early Years trip to Paignton Zoo</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075">
                <a:tc>
                  <a:txBody>
                    <a:bodyPr/>
                    <a:lstStyle/>
                    <a:p>
                      <a:pPr indent="0" lvl="0" marL="0" rtl="0" algn="l">
                        <a:spcBef>
                          <a:spcPts val="0"/>
                        </a:spcBef>
                        <a:spcAft>
                          <a:spcPts val="0"/>
                        </a:spcAft>
                        <a:buNone/>
                      </a:pPr>
                      <a:r>
                        <a:rPr b="1" lang="en" sz="1100"/>
                        <a:t>14th March</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Mother’s Day Gift Shop</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27th June</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Y5/6 trip to Paignton Zoo</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way.</a:t>
            </a:r>
            <a:endParaRPr/>
          </a:p>
        </p:txBody>
      </p:sp>
      <p:pic>
        <p:nvPicPr>
          <p:cNvPr id="176" name="Google Shape;176;p25"/>
          <p:cNvPicPr preferRelativeResize="0"/>
          <p:nvPr/>
        </p:nvPicPr>
        <p:blipFill>
          <a:blip r:embed="rId3">
            <a:alphaModFix/>
          </a:blip>
          <a:stretch>
            <a:fillRect/>
          </a:stretch>
        </p:blipFill>
        <p:spPr>
          <a:xfrm>
            <a:off x="0" y="0"/>
            <a:ext cx="9144000" cy="51389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3144675" y="180300"/>
            <a:ext cx="4439400" cy="572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79365"/>
              <a:buNone/>
            </a:pPr>
            <a:r>
              <a:rPr lang="en"/>
              <a:t>This newsletter we recommend</a:t>
            </a:r>
            <a:endParaRPr/>
          </a:p>
        </p:txBody>
      </p:sp>
      <p:pic>
        <p:nvPicPr>
          <p:cNvPr id="182" name="Google Shape;182;p26"/>
          <p:cNvPicPr preferRelativeResize="0"/>
          <p:nvPr/>
        </p:nvPicPr>
        <p:blipFill rotWithShape="1">
          <a:blip r:embed="rId3">
            <a:alphaModFix/>
          </a:blip>
          <a:srcRect b="0" l="0" r="0" t="0"/>
          <a:stretch/>
        </p:blipFill>
        <p:spPr>
          <a:xfrm>
            <a:off x="7584074" y="3906654"/>
            <a:ext cx="1552475" cy="1084546"/>
          </a:xfrm>
          <a:prstGeom prst="rect">
            <a:avLst/>
          </a:prstGeom>
          <a:noFill/>
          <a:ln>
            <a:noFill/>
          </a:ln>
        </p:spPr>
      </p:pic>
      <p:pic>
        <p:nvPicPr>
          <p:cNvPr id="183" name="Google Shape;183;p26"/>
          <p:cNvPicPr preferRelativeResize="0"/>
          <p:nvPr/>
        </p:nvPicPr>
        <p:blipFill rotWithShape="1">
          <a:blip r:embed="rId4">
            <a:alphaModFix/>
          </a:blip>
          <a:srcRect b="18373" l="4907" r="5534" t="9740"/>
          <a:stretch/>
        </p:blipFill>
        <p:spPr>
          <a:xfrm>
            <a:off x="7239330" y="2274900"/>
            <a:ext cx="1552470" cy="1195501"/>
          </a:xfrm>
          <a:prstGeom prst="rect">
            <a:avLst/>
          </a:prstGeom>
          <a:noFill/>
          <a:ln>
            <a:noFill/>
          </a:ln>
        </p:spPr>
      </p:pic>
      <p:sp>
        <p:nvSpPr>
          <p:cNvPr id="184" name="Google Shape;184;p26"/>
          <p:cNvSpPr txBox="1"/>
          <p:nvPr/>
        </p:nvSpPr>
        <p:spPr>
          <a:xfrm>
            <a:off x="0" y="0"/>
            <a:ext cx="2478900" cy="2277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1300"/>
              </a:spcAft>
              <a:buNone/>
            </a:pPr>
            <a:r>
              <a:rPr b="1" lang="en" sz="1600">
                <a:solidFill>
                  <a:srgbClr val="EF3E56"/>
                </a:solidFill>
                <a:highlight>
                  <a:srgbClr val="FFFFFF"/>
                </a:highlight>
                <a:uFill>
                  <a:noFill/>
                </a:uFill>
                <a:hlinkClick r:id="rId5">
                  <a:extLst>
                    <a:ext uri="{A12FA001-AC4F-418D-AE19-62706E023703}">
                      <ahyp:hlinkClr val="tx"/>
                    </a:ext>
                  </a:extLst>
                </a:hlinkClick>
              </a:rPr>
              <a:t>"So please, oh please, we beg, we pray, go throw your TV set away, and in its place you can install a lovely bookshelf on the wall." - Roald Dahl</a:t>
            </a:r>
            <a:endParaRPr b="1" sz="1600">
              <a:solidFill>
                <a:srgbClr val="EF3E56"/>
              </a:solidFill>
              <a:highlight>
                <a:srgbClr val="FFFFFF"/>
              </a:highlight>
            </a:endParaRPr>
          </a:p>
        </p:txBody>
      </p:sp>
      <p:pic>
        <p:nvPicPr>
          <p:cNvPr id="185" name="Google Shape;185;p26"/>
          <p:cNvPicPr preferRelativeResize="0"/>
          <p:nvPr/>
        </p:nvPicPr>
        <p:blipFill>
          <a:blip r:embed="rId6">
            <a:alphaModFix/>
          </a:blip>
          <a:stretch>
            <a:fillRect/>
          </a:stretch>
        </p:blipFill>
        <p:spPr>
          <a:xfrm>
            <a:off x="0" y="2274900"/>
            <a:ext cx="6886587" cy="2868599"/>
          </a:xfrm>
          <a:prstGeom prst="rect">
            <a:avLst/>
          </a:prstGeom>
          <a:noFill/>
          <a:ln>
            <a:noFill/>
          </a:ln>
        </p:spPr>
      </p:pic>
      <p:pic>
        <p:nvPicPr>
          <p:cNvPr id="186" name="Google Shape;186;p26"/>
          <p:cNvPicPr preferRelativeResize="0"/>
          <p:nvPr/>
        </p:nvPicPr>
        <p:blipFill>
          <a:blip r:embed="rId7">
            <a:alphaModFix/>
          </a:blip>
          <a:stretch>
            <a:fillRect/>
          </a:stretch>
        </p:blipFill>
        <p:spPr>
          <a:xfrm>
            <a:off x="2567621" y="596202"/>
            <a:ext cx="6465279" cy="1534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idx="1" type="body"/>
          </p:nvPr>
        </p:nvSpPr>
        <p:spPr>
          <a:xfrm>
            <a:off x="238875" y="1100400"/>
            <a:ext cx="4418100" cy="15402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15000"/>
              </a:lnSpc>
              <a:spcBef>
                <a:spcPts val="1200"/>
              </a:spcBef>
              <a:spcAft>
                <a:spcPts val="0"/>
              </a:spcAft>
              <a:buClr>
                <a:schemeClr val="dk1"/>
              </a:buClr>
              <a:buSzPct val="68750"/>
              <a:buFont typeface="Arial"/>
              <a:buNone/>
            </a:pPr>
            <a:r>
              <a:t/>
            </a:r>
            <a:endParaRPr b="1" sz="1600">
              <a:solidFill>
                <a:srgbClr val="4475A1"/>
              </a:solidFill>
            </a:endParaRPr>
          </a:p>
          <a:p>
            <a:pPr indent="0" lvl="0" marL="0" rtl="0" algn="ctr">
              <a:lnSpc>
                <a:spcPct val="115000"/>
              </a:lnSpc>
              <a:spcBef>
                <a:spcPts val="1200"/>
              </a:spcBef>
              <a:spcAft>
                <a:spcPts val="0"/>
              </a:spcAft>
              <a:buClr>
                <a:schemeClr val="dk1"/>
              </a:buClr>
              <a:buSzPct val="26455"/>
              <a:buFont typeface="Arial"/>
              <a:buNone/>
            </a:pPr>
            <a:r>
              <a:rPr lang="en" sz="4157">
                <a:solidFill>
                  <a:schemeClr val="accent1"/>
                </a:solidFill>
              </a:rPr>
              <a:t>Safeguarding at OLSP is always  a  priority. Should you have any enquiries or concerns, please contact our Designated Senior Lead for Child Protection: Mrs O’Sullivan, or  Deputies:  Mrs Blatchford or Mrs Emmerton on 01626 773905 Our named governor for child protection is Mrs Larraine Coulter</a:t>
            </a:r>
            <a:r>
              <a:rPr b="1" lang="en" sz="3884">
                <a:solidFill>
                  <a:schemeClr val="accent1"/>
                </a:solidFill>
              </a:rPr>
              <a:t>    </a:t>
            </a:r>
            <a:r>
              <a:rPr b="1" lang="en" sz="3084">
                <a:solidFill>
                  <a:srgbClr val="4475A1"/>
                </a:solidFill>
              </a:rPr>
              <a:t>     	                          </a:t>
            </a:r>
            <a:endParaRPr sz="2984">
              <a:solidFill>
                <a:schemeClr val="dk1"/>
              </a:solidFill>
            </a:endParaRPr>
          </a:p>
          <a:p>
            <a:pPr indent="0" lvl="0" marL="0" rtl="0" algn="r">
              <a:lnSpc>
                <a:spcPct val="115000"/>
              </a:lnSpc>
              <a:spcBef>
                <a:spcPts val="1200"/>
              </a:spcBef>
              <a:spcAft>
                <a:spcPts val="1200"/>
              </a:spcAft>
              <a:buSzPct val="307692"/>
              <a:buNone/>
            </a:pPr>
            <a:r>
              <a:t/>
            </a:r>
            <a:endParaRPr/>
          </a:p>
        </p:txBody>
      </p:sp>
      <p:pic>
        <p:nvPicPr>
          <p:cNvPr id="192" name="Google Shape;192;p27"/>
          <p:cNvPicPr preferRelativeResize="0"/>
          <p:nvPr/>
        </p:nvPicPr>
        <p:blipFill rotWithShape="1">
          <a:blip r:embed="rId3">
            <a:alphaModFix/>
          </a:blip>
          <a:srcRect b="0" l="0" r="0" t="0"/>
          <a:stretch/>
        </p:blipFill>
        <p:spPr>
          <a:xfrm>
            <a:off x="33750" y="0"/>
            <a:ext cx="2092400" cy="1434800"/>
          </a:xfrm>
          <a:prstGeom prst="rect">
            <a:avLst/>
          </a:prstGeom>
          <a:noFill/>
          <a:ln>
            <a:noFill/>
          </a:ln>
        </p:spPr>
      </p:pic>
      <p:sp>
        <p:nvSpPr>
          <p:cNvPr id="193" name="Google Shape;193;p27"/>
          <p:cNvSpPr txBox="1"/>
          <p:nvPr/>
        </p:nvSpPr>
        <p:spPr>
          <a:xfrm>
            <a:off x="5507725" y="307950"/>
            <a:ext cx="338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CPOMS and Operation encompass</a:t>
            </a:r>
            <a:endParaRPr b="0" i="0" sz="1400" u="none" cap="none" strike="noStrike">
              <a:solidFill>
                <a:srgbClr val="000000"/>
              </a:solidFill>
              <a:latin typeface="Arial"/>
              <a:ea typeface="Arial"/>
              <a:cs typeface="Arial"/>
              <a:sym typeface="Arial"/>
            </a:endParaRPr>
          </a:p>
        </p:txBody>
      </p:sp>
      <p:sp>
        <p:nvSpPr>
          <p:cNvPr id="194" name="Google Shape;194;p27"/>
          <p:cNvSpPr txBox="1"/>
          <p:nvPr/>
        </p:nvSpPr>
        <p:spPr>
          <a:xfrm>
            <a:off x="5038375" y="708150"/>
            <a:ext cx="3956700" cy="403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80"/>
                </a:solidFill>
                <a:highlight>
                  <a:srgbClr val="FFFFFF"/>
                </a:highlight>
                <a:latin typeface="Verdana"/>
                <a:ea typeface="Verdana"/>
                <a:cs typeface="Verdana"/>
                <a:sym typeface="Verdana"/>
              </a:rPr>
              <a:t>At </a:t>
            </a:r>
            <a:r>
              <a:rPr lang="en" sz="1000">
                <a:solidFill>
                  <a:srgbClr val="000080"/>
                </a:solidFill>
                <a:highlight>
                  <a:srgbClr val="FFFFFF"/>
                </a:highlight>
                <a:latin typeface="Verdana"/>
                <a:ea typeface="Verdana"/>
                <a:cs typeface="Verdana"/>
                <a:sym typeface="Verdana"/>
              </a:rPr>
              <a:t>OLSP</a:t>
            </a:r>
            <a:r>
              <a:rPr b="0" i="0" lang="en" sz="1000" u="none" cap="none" strike="noStrike">
                <a:solidFill>
                  <a:srgbClr val="000080"/>
                </a:solidFill>
                <a:highlight>
                  <a:srgbClr val="FFFFFF"/>
                </a:highlight>
                <a:latin typeface="Verdana"/>
                <a:ea typeface="Verdana"/>
                <a:cs typeface="Verdana"/>
                <a:sym typeface="Verdana"/>
              </a:rPr>
              <a:t> we use CPOMs as our system for recording information that we consider to be safeguarding information.  As a parent you are entitled to see this information and may request to do so.</a:t>
            </a:r>
            <a:endParaRPr b="0" i="0" sz="1000" u="none" cap="none" strike="noStrike">
              <a:solidFill>
                <a:srgbClr val="000080"/>
              </a:solidFill>
              <a:highlight>
                <a:srgbClr val="FFFFFF"/>
              </a:highlight>
              <a:latin typeface="Verdana"/>
              <a:ea typeface="Verdana"/>
              <a:cs typeface="Verdana"/>
              <a:sym typeface="Verdana"/>
            </a:endParaRPr>
          </a:p>
          <a:p>
            <a:pPr indent="0" lvl="0" marL="0" marR="0" rtl="0" algn="ctr">
              <a:lnSpc>
                <a:spcPct val="115000"/>
              </a:lnSpc>
              <a:spcBef>
                <a:spcPts val="800"/>
              </a:spcBef>
              <a:spcAft>
                <a:spcPts val="0"/>
              </a:spcAft>
              <a:buClr>
                <a:srgbClr val="000000"/>
              </a:buClr>
              <a:buSzPts val="1000"/>
              <a:buFont typeface="Arial"/>
              <a:buNone/>
            </a:pPr>
            <a:r>
              <a:rPr b="0" i="0" lang="en" sz="1000" u="none" cap="none" strike="noStrike">
                <a:solidFill>
                  <a:srgbClr val="000080"/>
                </a:solidFill>
                <a:highlight>
                  <a:srgbClr val="FFFFFF"/>
                </a:highlight>
                <a:latin typeface="Verdana"/>
                <a:ea typeface="Verdana"/>
                <a:cs typeface="Verdana"/>
                <a:sym typeface="Verdana"/>
              </a:rPr>
              <a:t>Further information about the programme can be found here -</a:t>
            </a:r>
            <a:endParaRPr b="0" i="0" sz="1000" u="none" cap="none" strike="noStrike">
              <a:solidFill>
                <a:srgbClr val="000080"/>
              </a:solidFill>
              <a:highlight>
                <a:srgbClr val="FFFFFF"/>
              </a:highlight>
              <a:latin typeface="Verdana"/>
              <a:ea typeface="Verdana"/>
              <a:cs typeface="Verdana"/>
              <a:sym typeface="Verdana"/>
            </a:endParaRPr>
          </a:p>
          <a:p>
            <a:pPr indent="0" lvl="0" marL="0" marR="0" rtl="0" algn="ctr">
              <a:lnSpc>
                <a:spcPct val="115000"/>
              </a:lnSpc>
              <a:spcBef>
                <a:spcPts val="800"/>
              </a:spcBef>
              <a:spcAft>
                <a:spcPts val="0"/>
              </a:spcAft>
              <a:buClr>
                <a:srgbClr val="000000"/>
              </a:buClr>
              <a:buSzPts val="1000"/>
              <a:buFont typeface="Arial"/>
              <a:buNone/>
            </a:pPr>
            <a:r>
              <a:rPr b="1" i="0" lang="en" sz="1000" u="none" cap="none" strike="noStrike">
                <a:highlight>
                  <a:srgbClr val="FFFFFF"/>
                </a:highlight>
                <a:uFill>
                  <a:noFill/>
                </a:uFill>
                <a:latin typeface="Verdana"/>
                <a:ea typeface="Verdana"/>
                <a:cs typeface="Verdana"/>
                <a:sym typeface="Verdana"/>
                <a:hlinkClick r:id="rId4"/>
              </a:rPr>
              <a:t>https://www.</a:t>
            </a:r>
            <a:r>
              <a:rPr b="1" i="0" lang="en" sz="1000" u="none" cap="none" strike="noStrike">
                <a:highlight>
                  <a:srgbClr val="FFFFFF"/>
                </a:highlight>
                <a:uFill>
                  <a:noFill/>
                </a:uFill>
                <a:latin typeface="Verdana"/>
                <a:ea typeface="Verdana"/>
                <a:cs typeface="Verdana"/>
                <a:sym typeface="Verdana"/>
                <a:hlinkClick r:id="rId5"/>
              </a:rPr>
              <a:t>cpoms</a:t>
            </a:r>
            <a:r>
              <a:rPr b="1" i="0" lang="en" sz="1000" u="none" cap="none" strike="noStrike">
                <a:highlight>
                  <a:srgbClr val="FFFFFF"/>
                </a:highlight>
                <a:uFill>
                  <a:noFill/>
                </a:uFill>
                <a:latin typeface="Verdana"/>
                <a:ea typeface="Verdana"/>
                <a:cs typeface="Verdana"/>
                <a:sym typeface="Verdana"/>
                <a:hlinkClick r:id="rId6"/>
              </a:rPr>
              <a:t>.co.uk/privacy-statement/</a:t>
            </a:r>
            <a:endParaRPr b="1" i="0" sz="1000" u="none" cap="none" strike="noStrike">
              <a:highlight>
                <a:srgbClr val="FFFFFF"/>
              </a:highlight>
              <a:latin typeface="Verdana"/>
              <a:ea typeface="Verdana"/>
              <a:cs typeface="Verdana"/>
              <a:sym typeface="Verdana"/>
            </a:endParaRPr>
          </a:p>
          <a:p>
            <a:pPr indent="0" lvl="0" marL="0" marR="0" rtl="0" algn="ctr">
              <a:lnSpc>
                <a:spcPct val="115000"/>
              </a:lnSpc>
              <a:spcBef>
                <a:spcPts val="800"/>
              </a:spcBef>
              <a:spcAft>
                <a:spcPts val="0"/>
              </a:spcAft>
              <a:buClr>
                <a:srgbClr val="000000"/>
              </a:buClr>
              <a:buSzPts val="1000"/>
              <a:buFont typeface="Arial"/>
              <a:buNone/>
            </a:pPr>
            <a:r>
              <a:rPr b="0" i="0" lang="en" sz="1000" u="none" cap="none" strike="noStrike">
                <a:highlight>
                  <a:srgbClr val="FFFFFF"/>
                </a:highlight>
                <a:latin typeface="Montserrat"/>
                <a:ea typeface="Montserrat"/>
                <a:cs typeface="Montserrat"/>
                <a:sym typeface="Montserrat"/>
              </a:rPr>
              <a:t> </a:t>
            </a:r>
            <a:endParaRPr b="0" i="0" sz="1000" u="none" cap="none" strike="noStrike">
              <a:highlight>
                <a:srgbClr val="FFFFFF"/>
              </a:highlight>
              <a:latin typeface="Montserrat"/>
              <a:ea typeface="Montserrat"/>
              <a:cs typeface="Montserrat"/>
              <a:sym typeface="Montserrat"/>
            </a:endParaRPr>
          </a:p>
          <a:p>
            <a:pPr indent="0" lvl="0" marL="0" marR="0" rtl="0" algn="ctr">
              <a:lnSpc>
                <a:spcPct val="115000"/>
              </a:lnSpc>
              <a:spcBef>
                <a:spcPts val="800"/>
              </a:spcBef>
              <a:spcAft>
                <a:spcPts val="0"/>
              </a:spcAft>
              <a:buClr>
                <a:srgbClr val="000000"/>
              </a:buClr>
              <a:buSzPts val="1000"/>
              <a:buFont typeface="Arial"/>
              <a:buNone/>
            </a:pPr>
            <a:r>
              <a:rPr b="0" i="0" lang="en" sz="1000" u="none" cap="none" strike="noStrike">
                <a:highlight>
                  <a:srgbClr val="FFFFFF"/>
                </a:highlight>
                <a:latin typeface="Montserrat"/>
                <a:ea typeface="Montserrat"/>
                <a:cs typeface="Montserrat"/>
                <a:sym typeface="Montserrat"/>
              </a:rPr>
              <a:t>Operation Encompass is the reporting to schools, prior to the start of the next school day, when a child or young person has exposed to, or involved in, any domestic incident.</a:t>
            </a:r>
            <a:endParaRPr b="0" i="0" sz="1000" u="none" cap="none" strike="noStrike">
              <a:highlight>
                <a:srgbClr val="FFFFFF"/>
              </a:highlight>
              <a:latin typeface="Montserrat"/>
              <a:ea typeface="Montserrat"/>
              <a:cs typeface="Montserrat"/>
              <a:sym typeface="Montserrat"/>
            </a:endParaRPr>
          </a:p>
          <a:p>
            <a:pPr indent="0" lvl="0" marL="0" marR="0" rtl="0" algn="ctr">
              <a:lnSpc>
                <a:spcPct val="115000"/>
              </a:lnSpc>
              <a:spcBef>
                <a:spcPts val="800"/>
              </a:spcBef>
              <a:spcAft>
                <a:spcPts val="800"/>
              </a:spcAft>
              <a:buClr>
                <a:srgbClr val="000000"/>
              </a:buClr>
              <a:buSzPts val="1000"/>
              <a:buFont typeface="Arial"/>
              <a:buNone/>
            </a:pPr>
            <a:r>
              <a:rPr b="0" i="0" lang="en" sz="1000" u="none" cap="none" strike="noStrike">
                <a:highlight>
                  <a:srgbClr val="FFFFFF"/>
                </a:highlight>
                <a:latin typeface="Montserrat"/>
                <a:ea typeface="Montserrat"/>
                <a:cs typeface="Montserrat"/>
                <a:sym typeface="Montserrat"/>
              </a:rPr>
              <a:t>Operation Encompass will ensure that a member of the school staff, known as a Key Adult, is trained to allow them to liaise with the police and to use the information that has been shared, in confidence, while ensuring that the school is able to make provision for possible difficulties experienced by children, or their families, who have been involved in, or exposed to, a domestic abuse incident.</a:t>
            </a:r>
            <a:endParaRPr b="0" i="0" sz="1400" u="none" cap="none" strike="noStrike">
              <a:latin typeface="Arial"/>
              <a:ea typeface="Arial"/>
              <a:cs typeface="Arial"/>
              <a:sym typeface="Arial"/>
            </a:endParaRPr>
          </a:p>
        </p:txBody>
      </p:sp>
      <p:sp>
        <p:nvSpPr>
          <p:cNvPr id="195" name="Google Shape;195;p27"/>
          <p:cNvSpPr txBox="1"/>
          <p:nvPr/>
        </p:nvSpPr>
        <p:spPr>
          <a:xfrm>
            <a:off x="238875" y="3644558"/>
            <a:ext cx="3693900" cy="1485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1200"/>
              <a:buFont typeface="Arial"/>
              <a:buNone/>
            </a:pPr>
            <a:r>
              <a:rPr b="1" i="0" lang="en" sz="1200" u="none" cap="none" strike="noStrike">
                <a:solidFill>
                  <a:srgbClr val="000080"/>
                </a:solidFill>
                <a:latin typeface="Arial"/>
                <a:ea typeface="Arial"/>
                <a:cs typeface="Arial"/>
                <a:sym typeface="Arial"/>
              </a:rPr>
              <a:t>ATTENDANCE</a:t>
            </a:r>
            <a:endParaRPr b="1" i="0" sz="1200" u="none" cap="none" strike="noStrike">
              <a:solidFill>
                <a:srgbClr val="000080"/>
              </a:solidFill>
              <a:latin typeface="Arial"/>
              <a:ea typeface="Arial"/>
              <a:cs typeface="Arial"/>
              <a:sym typeface="Arial"/>
            </a:endParaRPr>
          </a:p>
          <a:p>
            <a:pPr indent="0" lvl="0" marL="0" marR="0" rtl="0" algn="ctr">
              <a:lnSpc>
                <a:spcPct val="115000"/>
              </a:lnSpc>
              <a:spcBef>
                <a:spcPts val="1200"/>
              </a:spcBef>
              <a:spcAft>
                <a:spcPts val="1200"/>
              </a:spcAft>
              <a:buClr>
                <a:srgbClr val="000000"/>
              </a:buClr>
              <a:buSzPts val="1084"/>
              <a:buFont typeface="Arial"/>
              <a:buNone/>
            </a:pPr>
            <a:r>
              <a:rPr lang="en" sz="1084">
                <a:solidFill>
                  <a:schemeClr val="accent1"/>
                </a:solidFill>
              </a:rPr>
              <a:t>Justine Williams</a:t>
            </a:r>
            <a:r>
              <a:rPr b="0" i="0" lang="en" sz="1084" u="none" cap="none" strike="noStrike">
                <a:solidFill>
                  <a:schemeClr val="accent1"/>
                </a:solidFill>
                <a:latin typeface="Arial"/>
                <a:ea typeface="Arial"/>
                <a:cs typeface="Arial"/>
                <a:sym typeface="Arial"/>
              </a:rPr>
              <a:t> is our attendance officer.  She will liaise with any families who have a child with below 95% attendance to offer support.  Please remember i</a:t>
            </a:r>
            <a:r>
              <a:rPr lang="en" sz="1084">
                <a:solidFill>
                  <a:schemeClr val="accent1"/>
                </a:solidFill>
              </a:rPr>
              <a:t>f </a:t>
            </a:r>
            <a:r>
              <a:rPr b="0" i="0" lang="en" sz="1084" u="none" cap="none" strike="noStrike">
                <a:solidFill>
                  <a:schemeClr val="accent1"/>
                </a:solidFill>
                <a:latin typeface="Arial"/>
                <a:ea typeface="Arial"/>
                <a:cs typeface="Arial"/>
                <a:sym typeface="Arial"/>
              </a:rPr>
              <a:t>attend</a:t>
            </a:r>
            <a:r>
              <a:rPr lang="en" sz="1084">
                <a:solidFill>
                  <a:schemeClr val="accent1"/>
                </a:solidFill>
              </a:rPr>
              <a:t>ance is below 95% your child will be noted as persistently absent.</a:t>
            </a:r>
            <a:endParaRPr b="0" i="0" sz="100" u="none" cap="none" strike="noStrike">
              <a:solidFill>
                <a:schemeClr val="accent1"/>
              </a:solidFill>
              <a:latin typeface="Arial"/>
              <a:ea typeface="Arial"/>
              <a:cs typeface="Arial"/>
              <a:sym typeface="Arial"/>
            </a:endParaRPr>
          </a:p>
        </p:txBody>
      </p:sp>
      <p:pic>
        <p:nvPicPr>
          <p:cNvPr id="196" name="Google Shape;196;p27"/>
          <p:cNvPicPr preferRelativeResize="0"/>
          <p:nvPr/>
        </p:nvPicPr>
        <p:blipFill rotWithShape="1">
          <a:blip r:embed="rId7">
            <a:alphaModFix/>
          </a:blip>
          <a:srcRect b="10168" l="0" r="0" t="0"/>
          <a:stretch/>
        </p:blipFill>
        <p:spPr>
          <a:xfrm>
            <a:off x="3542025" y="2502900"/>
            <a:ext cx="1333500" cy="1540200"/>
          </a:xfrm>
          <a:prstGeom prst="rect">
            <a:avLst/>
          </a:prstGeom>
          <a:noFill/>
          <a:ln>
            <a:noFill/>
          </a:ln>
        </p:spPr>
      </p:pic>
      <p:sp>
        <p:nvSpPr>
          <p:cNvPr id="197" name="Google Shape;197;p27"/>
          <p:cNvSpPr txBox="1"/>
          <p:nvPr/>
        </p:nvSpPr>
        <p:spPr>
          <a:xfrm>
            <a:off x="238875" y="2502900"/>
            <a:ext cx="30000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000"/>
              <a:buFont typeface="Arial"/>
              <a:buNone/>
            </a:pPr>
            <a:r>
              <a:rPr b="1" i="0" lang="en" sz="1000" u="none" cap="none" strike="noStrike">
                <a:solidFill>
                  <a:srgbClr val="4475A1"/>
                </a:solidFill>
                <a:latin typeface="Arial"/>
                <a:ea typeface="Arial"/>
                <a:cs typeface="Arial"/>
                <a:sym typeface="Arial"/>
              </a:rPr>
              <a:t>WELFARE</a:t>
            </a:r>
            <a:endParaRPr b="1" i="0" sz="1000" u="none" cap="none" strike="noStrike">
              <a:solidFill>
                <a:srgbClr val="4475A1"/>
              </a:solidFill>
              <a:latin typeface="Arial"/>
              <a:ea typeface="Arial"/>
              <a:cs typeface="Arial"/>
              <a:sym typeface="Arial"/>
            </a:endParaRPr>
          </a:p>
          <a:p>
            <a:pPr indent="0" lvl="0" marL="0" marR="0" rtl="0" algn="ctr">
              <a:lnSpc>
                <a:spcPct val="115000"/>
              </a:lnSpc>
              <a:spcBef>
                <a:spcPts val="1200"/>
              </a:spcBef>
              <a:spcAft>
                <a:spcPts val="1200"/>
              </a:spcAft>
              <a:buClr>
                <a:srgbClr val="000000"/>
              </a:buClr>
              <a:buSzPts val="1000"/>
              <a:buFont typeface="Arial"/>
              <a:buNone/>
            </a:pPr>
            <a:r>
              <a:rPr b="0" i="0" lang="en" sz="1000" u="none" cap="none" strike="noStrike">
                <a:solidFill>
                  <a:schemeClr val="accent1"/>
                </a:solidFill>
                <a:latin typeface="Arial"/>
                <a:ea typeface="Arial"/>
                <a:cs typeface="Arial"/>
                <a:sym typeface="Arial"/>
              </a:rPr>
              <a:t>Our Family Support Worker is Rachel Ripley. Please let us know if you would like her to contact you for ANY support. </a:t>
            </a:r>
            <a:r>
              <a:rPr lang="en" sz="1000">
                <a:solidFill>
                  <a:schemeClr val="accent1"/>
                </a:solidFill>
              </a:rPr>
              <a:t>  Everyone needs a Rachel in their lives!</a:t>
            </a:r>
            <a:endParaRPr b="0" i="0" sz="1000" u="none" cap="none" strike="noStrike">
              <a:solidFill>
                <a:schemeClr val="accent1"/>
              </a:solidFill>
              <a:latin typeface="Arial"/>
              <a:ea typeface="Arial"/>
              <a:cs typeface="Arial"/>
              <a:sym typeface="Arial"/>
            </a:endParaRPr>
          </a:p>
        </p:txBody>
      </p:sp>
      <p:sp>
        <p:nvSpPr>
          <p:cNvPr id="198" name="Google Shape;198;p27"/>
          <p:cNvSpPr txBox="1"/>
          <p:nvPr/>
        </p:nvSpPr>
        <p:spPr>
          <a:xfrm>
            <a:off x="2069400" y="427375"/>
            <a:ext cx="30000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2100"/>
              <a:buFont typeface="Arial"/>
              <a:buNone/>
            </a:pPr>
            <a:r>
              <a:rPr b="1" i="0" lang="en" sz="2100" u="none" cap="none" strike="noStrike">
                <a:solidFill>
                  <a:srgbClr val="4475A1"/>
                </a:solidFill>
                <a:latin typeface="Source Code Pro"/>
                <a:ea typeface="Source Code Pro"/>
                <a:cs typeface="Source Code Pro"/>
                <a:sym typeface="Source Code Pro"/>
              </a:rPr>
              <a:t>SAFEGUARDING</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6" name="Shape 66"/>
        <p:cNvGrpSpPr/>
        <p:nvPr/>
      </p:nvGrpSpPr>
      <p:grpSpPr>
        <a:xfrm>
          <a:off x="0" y="0"/>
          <a:ext cx="0" cy="0"/>
          <a:chOff x="0" y="0"/>
          <a:chExt cx="0" cy="0"/>
        </a:xfrm>
      </p:grpSpPr>
      <p:sp>
        <p:nvSpPr>
          <p:cNvPr id="67" name="Google Shape;67;p14"/>
          <p:cNvSpPr txBox="1"/>
          <p:nvPr>
            <p:ph type="title"/>
          </p:nvPr>
        </p:nvSpPr>
        <p:spPr>
          <a:xfrm>
            <a:off x="229825" y="96000"/>
            <a:ext cx="3706500" cy="768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Head Teacher update</a:t>
            </a:r>
            <a:endParaRPr/>
          </a:p>
        </p:txBody>
      </p:sp>
      <p:sp>
        <p:nvSpPr>
          <p:cNvPr id="68" name="Google Shape;68;p14"/>
          <p:cNvSpPr txBox="1"/>
          <p:nvPr/>
        </p:nvSpPr>
        <p:spPr>
          <a:xfrm>
            <a:off x="117900" y="667575"/>
            <a:ext cx="90261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ource Code Pro"/>
                <a:ea typeface="Source Code Pro"/>
                <a:cs typeface="Source Code Pro"/>
                <a:sym typeface="Source Code Pro"/>
              </a:rPr>
              <a:t>Welcome back to Spring 2, which brings us into the second half of the academic year.  School diaries are full and we are excited to see what this term brings.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Yesterday for OLSP was still a school day and we ensured the staff worked hard.  We have revisited our behaviour policy to ensure there is consistency of practice and we maintain the high standards and expectations in place.  We refreshed </a:t>
            </a:r>
            <a:r>
              <a:rPr lang="en" sz="1200">
                <a:latin typeface="Source Code Pro"/>
                <a:ea typeface="Source Code Pro"/>
                <a:cs typeface="Source Code Pro"/>
                <a:sym typeface="Source Code Pro"/>
              </a:rPr>
              <a:t>anaphylaxis</a:t>
            </a:r>
            <a:r>
              <a:rPr lang="en" sz="1200">
                <a:latin typeface="Source Code Pro"/>
                <a:ea typeface="Source Code Pro"/>
                <a:cs typeface="Source Code Pro"/>
                <a:sym typeface="Source Code Pro"/>
              </a:rPr>
              <a:t> training and learnt more about how to support children with </a:t>
            </a:r>
            <a:r>
              <a:rPr lang="en" sz="1200">
                <a:latin typeface="Source Code Pro"/>
                <a:ea typeface="Source Code Pro"/>
                <a:cs typeface="Source Code Pro"/>
                <a:sym typeface="Source Code Pro"/>
              </a:rPr>
              <a:t>dyslexia</a:t>
            </a:r>
            <a:r>
              <a:rPr lang="en" sz="1200">
                <a:latin typeface="Source Code Pro"/>
                <a:ea typeface="Source Code Pro"/>
                <a:cs typeface="Source Code Pro"/>
                <a:sym typeface="Source Code Pro"/>
              </a:rPr>
              <a:t> or other difficulties with literacy.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Please do remember that parents evenings are this week and these are important dates for your children.  They are keen to share with you how things are going so far and it is important for you to know what the next steps are.  It is not too late, so do contact the office to book an appointment.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We have had a superb number of children entering our Junior Speaks competition this year and are looking forward to hearing their talks.  The heats are on 28th February and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Finally, I need to say a huge thank you to our ‘Friends of OLSP’ and the wonderful work they carried out on Ground Force Day.  The help and support we have received to </a:t>
            </a:r>
            <a:r>
              <a:rPr lang="en" sz="1200">
                <a:latin typeface="Source Code Pro"/>
                <a:ea typeface="Source Code Pro"/>
                <a:cs typeface="Source Code Pro"/>
                <a:sym typeface="Source Code Pro"/>
              </a:rPr>
              <a:t>work on our school environment has been invaluable.  There is still much to do, so do look out for our next date.  You do not need to be particularly skilled, just have some time to spare and a pair of hands.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God Bless to you all  </a:t>
            </a:r>
            <a:endParaRPr sz="1200">
              <a:latin typeface="Source Code Pro"/>
              <a:ea typeface="Source Code Pro"/>
              <a:cs typeface="Source Code Pro"/>
              <a:sym typeface="Source Code Pro"/>
            </a:endParaRPr>
          </a:p>
          <a:p>
            <a:pPr indent="0" lvl="0" marL="0" rtl="0" algn="l">
              <a:spcBef>
                <a:spcPts val="0"/>
              </a:spcBef>
              <a:spcAft>
                <a:spcPts val="0"/>
              </a:spcAft>
              <a:buNone/>
            </a:pPr>
            <a:r>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a:latin typeface="Source Code Pro"/>
                <a:ea typeface="Source Code Pro"/>
                <a:cs typeface="Source Code Pro"/>
                <a:sym typeface="Source Code Pro"/>
              </a:rPr>
              <a:t>Mrs Cathy Blatchford</a:t>
            </a:r>
            <a:endParaRPr sz="1200">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mt="50000"/>
          </a:blip>
          <a:stretch>
            <a:fillRect/>
          </a:stretch>
        </p:blipFill>
        <p:spPr>
          <a:xfrm>
            <a:off x="0" y="0"/>
            <a:ext cx="9144000" cy="5187276"/>
          </a:xfrm>
          <a:prstGeom prst="rect">
            <a:avLst/>
          </a:prstGeom>
          <a:noFill/>
          <a:ln>
            <a:noFill/>
          </a:ln>
        </p:spPr>
      </p:pic>
      <p:sp>
        <p:nvSpPr>
          <p:cNvPr id="74" name="Google Shape;74;p15"/>
          <p:cNvSpPr txBox="1"/>
          <p:nvPr>
            <p:ph type="title"/>
          </p:nvPr>
        </p:nvSpPr>
        <p:spPr>
          <a:xfrm>
            <a:off x="136600" y="43775"/>
            <a:ext cx="4656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Catholic life of our school</a:t>
            </a:r>
            <a:endParaRPr/>
          </a:p>
        </p:txBody>
      </p:sp>
      <p:sp>
        <p:nvSpPr>
          <p:cNvPr id="75" name="Google Shape;75;p15"/>
          <p:cNvSpPr txBox="1"/>
          <p:nvPr>
            <p:ph idx="1" type="body"/>
          </p:nvPr>
        </p:nvSpPr>
        <p:spPr>
          <a:xfrm>
            <a:off x="104100" y="623750"/>
            <a:ext cx="8935800" cy="3556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1825"/>
              <a:t>Thi</a:t>
            </a:r>
            <a:r>
              <a:rPr lang="en" sz="2025">
                <a:latin typeface="Comic Sans MS"/>
                <a:ea typeface="Comic Sans MS"/>
                <a:cs typeface="Comic Sans MS"/>
                <a:sym typeface="Comic Sans MS"/>
              </a:rPr>
              <a:t>s year Ash Wednesday falls on the Wednesday after half term and it is often good to take the time to reflect on what the Lenten Journey means to us as adults.  We will be marking the occasion with a whole school liturgy led by our chaplains at 1:30pm.  You are welcome to join us. </a:t>
            </a:r>
            <a:endParaRPr sz="2025">
              <a:latin typeface="Comic Sans MS"/>
              <a:ea typeface="Comic Sans MS"/>
              <a:cs typeface="Comic Sans MS"/>
              <a:sym typeface="Comic Sans MS"/>
            </a:endParaRPr>
          </a:p>
          <a:p>
            <a:pPr indent="0" lvl="0" marL="0" rtl="0" algn="l">
              <a:lnSpc>
                <a:spcPct val="95000"/>
              </a:lnSpc>
              <a:spcBef>
                <a:spcPts val="1200"/>
              </a:spcBef>
              <a:spcAft>
                <a:spcPts val="0"/>
              </a:spcAft>
              <a:buSzPts val="688"/>
              <a:buNone/>
            </a:pPr>
            <a:r>
              <a:rPr lang="en" sz="2025">
                <a:latin typeface="Comic Sans MS"/>
                <a:ea typeface="Comic Sans MS"/>
                <a:cs typeface="Comic Sans MS"/>
                <a:sym typeface="Comic Sans MS"/>
              </a:rPr>
              <a:t>The 3 pillars of Lent are central to our efforts and the grace to convert our lives from being selfish and self-centred into being the people God truly wants us to be -- the invitation of Lent. So, let us pray that through our prayers, fasting and almsgiving we will enter the season with </a:t>
            </a:r>
            <a:r>
              <a:rPr lang="en" sz="2025">
                <a:latin typeface="Comic Sans MS"/>
                <a:ea typeface="Comic Sans MS"/>
                <a:cs typeface="Comic Sans MS"/>
                <a:sym typeface="Comic Sans MS"/>
              </a:rPr>
              <a:t>openness</a:t>
            </a:r>
            <a:r>
              <a:rPr lang="en" sz="2025">
                <a:latin typeface="Comic Sans MS"/>
                <a:ea typeface="Comic Sans MS"/>
                <a:cs typeface="Comic Sans MS"/>
                <a:sym typeface="Comic Sans MS"/>
              </a:rPr>
              <a:t> and experience the resurrection in a wonderful way this Easter.</a:t>
            </a:r>
            <a:endParaRPr sz="2025">
              <a:latin typeface="Comic Sans MS"/>
              <a:ea typeface="Comic Sans MS"/>
              <a:cs typeface="Comic Sans MS"/>
              <a:sym typeface="Comic Sans MS"/>
            </a:endParaRPr>
          </a:p>
          <a:p>
            <a:pPr indent="0" lvl="0" marL="0" rtl="0" algn="l">
              <a:lnSpc>
                <a:spcPct val="95000"/>
              </a:lnSpc>
              <a:spcBef>
                <a:spcPts val="1200"/>
              </a:spcBef>
              <a:spcAft>
                <a:spcPts val="1200"/>
              </a:spcAft>
              <a:buSzPts val="688"/>
              <a:buNone/>
            </a:pPr>
            <a:r>
              <a:rPr lang="en" sz="2025">
                <a:latin typeface="Comic Sans MS"/>
                <a:ea typeface="Comic Sans MS"/>
                <a:cs typeface="Comic Sans MS"/>
                <a:sym typeface="Comic Sans MS"/>
              </a:rPr>
              <a:t>Pope Francis says:, ‘Lent is a journey that involves our whole life, our entire being. It is a time to reconsider the path we are taking, to find the route that leads us home and to rediscover our profound relationship with God, on whom everything depends.’</a:t>
            </a:r>
            <a:endParaRPr sz="2025">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6"/>
          <p:cNvPicPr preferRelativeResize="0"/>
          <p:nvPr/>
        </p:nvPicPr>
        <p:blipFill>
          <a:blip r:embed="rId3">
            <a:alphaModFix/>
          </a:blip>
          <a:stretch>
            <a:fillRect/>
          </a:stretch>
        </p:blipFill>
        <p:spPr>
          <a:xfrm>
            <a:off x="7048500" y="57575"/>
            <a:ext cx="2095500" cy="2095500"/>
          </a:xfrm>
          <a:prstGeom prst="rect">
            <a:avLst/>
          </a:prstGeom>
          <a:noFill/>
          <a:ln>
            <a:noFill/>
          </a:ln>
        </p:spPr>
      </p:pic>
      <p:sp>
        <p:nvSpPr>
          <p:cNvPr id="81" name="Google Shape;81;p1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Spring 2 clubs:</a:t>
            </a:r>
            <a:endParaRPr/>
          </a:p>
        </p:txBody>
      </p:sp>
      <p:sp>
        <p:nvSpPr>
          <p:cNvPr id="82" name="Google Shape;82;p16"/>
          <p:cNvSpPr txBox="1"/>
          <p:nvPr>
            <p:ph idx="1" type="body"/>
          </p:nvPr>
        </p:nvSpPr>
        <p:spPr>
          <a:xfrm>
            <a:off x="311700" y="842650"/>
            <a:ext cx="8520600" cy="3726300"/>
          </a:xfrm>
          <a:prstGeom prst="rect">
            <a:avLst/>
          </a:prstGeom>
        </p:spPr>
        <p:txBody>
          <a:bodyPr anchorCtr="0" anchor="t" bIns="91425" lIns="91425" spcFirstLastPara="1" rIns="91425" wrap="square" tIns="91425">
            <a:normAutofit/>
          </a:bodyPr>
          <a:lstStyle/>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Open library from 3:15-4pm with Mrs Newton Browne Mondays </a:t>
            </a:r>
            <a:endParaRPr sz="1200">
              <a:solidFill>
                <a:srgbClr val="0B0C0C"/>
              </a:solidFill>
              <a:latin typeface="Arial"/>
              <a:ea typeface="Arial"/>
              <a:cs typeface="Arial"/>
              <a:sym typeface="Arial"/>
            </a:endParaRPr>
          </a:p>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Footlights Dance Academy - Monday evenings</a:t>
            </a:r>
            <a:endParaRPr sz="1200">
              <a:solidFill>
                <a:srgbClr val="0B0C0C"/>
              </a:solidFill>
              <a:latin typeface="Arial"/>
              <a:ea typeface="Arial"/>
              <a:cs typeface="Arial"/>
              <a:sym typeface="Arial"/>
            </a:endParaRPr>
          </a:p>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Spanish with Dani 3:15-4:00pm from Wednesday 4th January (£7)</a:t>
            </a:r>
            <a:endParaRPr sz="1200">
              <a:solidFill>
                <a:srgbClr val="0B0C0C"/>
              </a:solidFill>
              <a:latin typeface="Arial"/>
              <a:ea typeface="Arial"/>
              <a:cs typeface="Arial"/>
              <a:sym typeface="Arial"/>
            </a:endParaRPr>
          </a:p>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Dodgeball with Mr Selley (Premier Sports) Thursdays, 3:30-4:30pm</a:t>
            </a:r>
            <a:endParaRPr sz="1200">
              <a:solidFill>
                <a:srgbClr val="0B0C0C"/>
              </a:solidFill>
              <a:latin typeface="Arial"/>
              <a:ea typeface="Arial"/>
              <a:cs typeface="Arial"/>
              <a:sym typeface="Arial"/>
            </a:endParaRPr>
          </a:p>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Year 5 &amp; 6 Football club with Mr Mason, Wednesdays 3:15-4:15pm</a:t>
            </a:r>
            <a:endParaRPr sz="1200">
              <a:solidFill>
                <a:srgbClr val="0B0C0C"/>
              </a:solidFill>
              <a:latin typeface="Arial"/>
              <a:ea typeface="Arial"/>
              <a:cs typeface="Arial"/>
              <a:sym typeface="Arial"/>
            </a:endParaRPr>
          </a:p>
          <a:p>
            <a:pPr indent="0" lvl="0" marL="0" rtl="0" algn="l">
              <a:lnSpc>
                <a:spcPct val="100000"/>
              </a:lnSpc>
              <a:spcBef>
                <a:spcPts val="1100"/>
              </a:spcBef>
              <a:spcAft>
                <a:spcPts val="0"/>
              </a:spcAft>
              <a:buNone/>
            </a:pPr>
            <a:r>
              <a:rPr lang="en" sz="1200">
                <a:solidFill>
                  <a:srgbClr val="0B0C0C"/>
                </a:solidFill>
                <a:latin typeface="Arial"/>
                <a:ea typeface="Arial"/>
                <a:cs typeface="Arial"/>
                <a:sym typeface="Arial"/>
              </a:rPr>
              <a:t>Computing Club with Mr Meehan, Friday 3:15-4:15pm</a:t>
            </a:r>
            <a:endParaRPr sz="1200">
              <a:solidFill>
                <a:srgbClr val="0B0C0C"/>
              </a:solidFill>
              <a:latin typeface="Arial"/>
              <a:ea typeface="Arial"/>
              <a:cs typeface="Arial"/>
              <a:sym typeface="Arial"/>
            </a:endParaRPr>
          </a:p>
          <a:p>
            <a:pPr indent="0" lvl="0" marL="0" rtl="0" algn="l">
              <a:lnSpc>
                <a:spcPct val="100000"/>
              </a:lnSpc>
              <a:spcBef>
                <a:spcPts val="1100"/>
              </a:spcBef>
              <a:spcAft>
                <a:spcPts val="1100"/>
              </a:spcAft>
              <a:buNone/>
            </a:pPr>
            <a:r>
              <a:rPr lang="en" sz="1200">
                <a:solidFill>
                  <a:srgbClr val="0B0C0C"/>
                </a:solidFill>
                <a:latin typeface="Arial"/>
                <a:ea typeface="Arial"/>
                <a:cs typeface="Arial"/>
                <a:sym typeface="Arial"/>
              </a:rPr>
              <a:t>SATs Maths booster sessions 8:00 am-8:30am on a Thursday- Miss Wathen (Miss Wathen will be contacting individual parents regarding this)</a:t>
            </a:r>
            <a:endParaRPr sz="1200">
              <a:solidFill>
                <a:srgbClr val="0B0C0C"/>
              </a:solidFill>
              <a:latin typeface="Arial"/>
              <a:ea typeface="Arial"/>
              <a:cs typeface="Arial"/>
              <a:sym typeface="Arial"/>
            </a:endParaRPr>
          </a:p>
        </p:txBody>
      </p:sp>
      <p:pic>
        <p:nvPicPr>
          <p:cNvPr id="83" name="Google Shape;83;p16"/>
          <p:cNvPicPr preferRelativeResize="0"/>
          <p:nvPr/>
        </p:nvPicPr>
        <p:blipFill>
          <a:blip r:embed="rId4">
            <a:alphaModFix/>
          </a:blip>
          <a:stretch>
            <a:fillRect/>
          </a:stretch>
        </p:blipFill>
        <p:spPr>
          <a:xfrm>
            <a:off x="3737025" y="3678034"/>
            <a:ext cx="2095500" cy="1396991"/>
          </a:xfrm>
          <a:prstGeom prst="rect">
            <a:avLst/>
          </a:prstGeom>
          <a:noFill/>
          <a:ln>
            <a:noFill/>
          </a:ln>
        </p:spPr>
      </p:pic>
      <p:pic>
        <p:nvPicPr>
          <p:cNvPr id="84" name="Google Shape;84;p16"/>
          <p:cNvPicPr preferRelativeResize="0"/>
          <p:nvPr/>
        </p:nvPicPr>
        <p:blipFill rotWithShape="1">
          <a:blip r:embed="rId5">
            <a:alphaModFix/>
          </a:blip>
          <a:srcRect b="9469" l="0" r="0" t="0"/>
          <a:stretch/>
        </p:blipFill>
        <p:spPr>
          <a:xfrm>
            <a:off x="168850" y="3492775"/>
            <a:ext cx="1999775" cy="1461049"/>
          </a:xfrm>
          <a:prstGeom prst="rect">
            <a:avLst/>
          </a:prstGeom>
          <a:noFill/>
          <a:ln>
            <a:noFill/>
          </a:ln>
        </p:spPr>
      </p:pic>
      <p:pic>
        <p:nvPicPr>
          <p:cNvPr id="85" name="Google Shape;85;p16"/>
          <p:cNvPicPr preferRelativeResize="0"/>
          <p:nvPr/>
        </p:nvPicPr>
        <p:blipFill>
          <a:blip r:embed="rId6">
            <a:alphaModFix/>
          </a:blip>
          <a:stretch>
            <a:fillRect/>
          </a:stretch>
        </p:blipFill>
        <p:spPr>
          <a:xfrm>
            <a:off x="7048501" y="3042350"/>
            <a:ext cx="1867099" cy="1595325"/>
          </a:xfrm>
          <a:prstGeom prst="rect">
            <a:avLst/>
          </a:prstGeom>
          <a:noFill/>
          <a:ln>
            <a:noFill/>
          </a:ln>
        </p:spPr>
      </p:pic>
      <p:pic>
        <p:nvPicPr>
          <p:cNvPr id="86" name="Google Shape;86;p16"/>
          <p:cNvPicPr preferRelativeResize="0"/>
          <p:nvPr/>
        </p:nvPicPr>
        <p:blipFill>
          <a:blip r:embed="rId7">
            <a:alphaModFix/>
          </a:blip>
          <a:stretch>
            <a:fillRect/>
          </a:stretch>
        </p:blipFill>
        <p:spPr>
          <a:xfrm>
            <a:off x="5094045" y="107895"/>
            <a:ext cx="1270975" cy="127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197575"/>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Year 4 and 6 Careers Day - Can you Help?</a:t>
            </a:r>
            <a:endParaRPr/>
          </a:p>
        </p:txBody>
      </p:sp>
      <p:sp>
        <p:nvSpPr>
          <p:cNvPr id="92" name="Google Shape;92;p17"/>
          <p:cNvSpPr txBox="1"/>
          <p:nvPr>
            <p:ph idx="1" type="body"/>
          </p:nvPr>
        </p:nvSpPr>
        <p:spPr>
          <a:xfrm>
            <a:off x="311700" y="1041975"/>
            <a:ext cx="3971700" cy="3526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As part of PSHE and </a:t>
            </a:r>
            <a:r>
              <a:rPr lang="en"/>
              <a:t>learning</a:t>
            </a:r>
            <a:r>
              <a:rPr lang="en"/>
              <a:t> about the World of Work we are hosting a Careers Day for Years 4 and 6 on Tuesday 21st March. </a:t>
            </a:r>
            <a:endParaRPr/>
          </a:p>
          <a:p>
            <a:pPr indent="0" lvl="0" marL="0" rtl="0" algn="l">
              <a:spcBef>
                <a:spcPts val="1200"/>
              </a:spcBef>
              <a:spcAft>
                <a:spcPts val="0"/>
              </a:spcAft>
              <a:buNone/>
            </a:pPr>
            <a:r>
              <a:rPr lang="en"/>
              <a:t>We are appealing to people from all careers to come and talk to our children about their jobs! We welcome people from a range of different industries. If you are able to help or know someone that can please email Mrs O’Sullivan on </a:t>
            </a:r>
            <a:r>
              <a:rPr lang="en" u="sng">
                <a:solidFill>
                  <a:schemeClr val="hlink"/>
                </a:solidFill>
                <a:hlinkClick r:id="rId3"/>
              </a:rPr>
              <a:t>rosullivan@olsp.uk</a:t>
            </a:r>
            <a:r>
              <a:rPr lang="en"/>
              <a:t> or complete the Google Form that was sent out by the School Office. </a:t>
            </a:r>
            <a:endParaRPr/>
          </a:p>
          <a:p>
            <a:pPr indent="0" lvl="0" marL="0" rtl="0" algn="l">
              <a:spcBef>
                <a:spcPts val="1200"/>
              </a:spcBef>
              <a:spcAft>
                <a:spcPts val="1200"/>
              </a:spcAft>
              <a:buNone/>
            </a:pPr>
            <a:r>
              <a:t/>
            </a:r>
            <a:endParaRPr/>
          </a:p>
        </p:txBody>
      </p:sp>
      <p:pic>
        <p:nvPicPr>
          <p:cNvPr id="93" name="Google Shape;93;p17"/>
          <p:cNvPicPr preferRelativeResize="0"/>
          <p:nvPr/>
        </p:nvPicPr>
        <p:blipFill rotWithShape="1">
          <a:blip r:embed="rId4">
            <a:alphaModFix/>
          </a:blip>
          <a:srcRect b="4470" l="0" r="0" t="0"/>
          <a:stretch/>
        </p:blipFill>
        <p:spPr>
          <a:xfrm>
            <a:off x="4203225" y="1179800"/>
            <a:ext cx="4819576" cy="2589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292850"/>
            <a:ext cx="28182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 Years</a:t>
            </a:r>
            <a:endParaRPr/>
          </a:p>
        </p:txBody>
      </p:sp>
      <p:sp>
        <p:nvSpPr>
          <p:cNvPr id="99" name="Google Shape;99;p18"/>
          <p:cNvSpPr txBox="1"/>
          <p:nvPr>
            <p:ph idx="1" type="body"/>
          </p:nvPr>
        </p:nvSpPr>
        <p:spPr>
          <a:xfrm>
            <a:off x="311700" y="1228675"/>
            <a:ext cx="41862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EYFS have loved being outside engaging with the provision and building on their oracy skills describing the aqua beads feel and move and discussing what to do next.</a:t>
            </a:r>
            <a:endParaRPr sz="1400"/>
          </a:p>
          <a:p>
            <a:pPr indent="0" lvl="0" marL="0" rtl="0" algn="l">
              <a:spcBef>
                <a:spcPts val="1200"/>
              </a:spcBef>
              <a:spcAft>
                <a:spcPts val="1200"/>
              </a:spcAft>
              <a:buNone/>
            </a:pPr>
            <a:r>
              <a:t/>
            </a:r>
            <a:endParaRPr sz="1400"/>
          </a:p>
        </p:txBody>
      </p:sp>
      <p:sp>
        <p:nvSpPr>
          <p:cNvPr id="100" name="Google Shape;100;p18"/>
          <p:cNvSpPr txBox="1"/>
          <p:nvPr>
            <p:ph type="title"/>
          </p:nvPr>
        </p:nvSpPr>
        <p:spPr>
          <a:xfrm>
            <a:off x="5202675" y="292850"/>
            <a:ext cx="28182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Year 1 &amp; 2</a:t>
            </a:r>
            <a:endParaRPr/>
          </a:p>
        </p:txBody>
      </p:sp>
      <p:sp>
        <p:nvSpPr>
          <p:cNvPr id="101" name="Google Shape;101;p18"/>
          <p:cNvSpPr txBox="1"/>
          <p:nvPr>
            <p:ph idx="1" type="body"/>
          </p:nvPr>
        </p:nvSpPr>
        <p:spPr>
          <a:xfrm>
            <a:off x="4875425" y="1187625"/>
            <a:ext cx="3988200" cy="25869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 sz="1500"/>
              <a:t>Year 1 and 2 had a fantastic trip to the zoo on Tuesday. In Science, we have been learning about animals and their habitats and during our visit we were able to see these habitats and talk about the environments. The </a:t>
            </a:r>
            <a:r>
              <a:rPr lang="en" sz="1500"/>
              <a:t>children</a:t>
            </a:r>
            <a:r>
              <a:rPr lang="en" sz="1500"/>
              <a:t> had super attitudes and showed great curiosity during our school trip. Thank you to our parent helpers for coming with us for the day. </a:t>
            </a:r>
            <a:endParaRPr sz="1500"/>
          </a:p>
        </p:txBody>
      </p:sp>
      <p:pic>
        <p:nvPicPr>
          <p:cNvPr id="102" name="Google Shape;102;p18"/>
          <p:cNvPicPr preferRelativeResize="0"/>
          <p:nvPr/>
        </p:nvPicPr>
        <p:blipFill>
          <a:blip r:embed="rId3">
            <a:alphaModFix/>
          </a:blip>
          <a:stretch>
            <a:fillRect/>
          </a:stretch>
        </p:blipFill>
        <p:spPr>
          <a:xfrm>
            <a:off x="6894900" y="3552950"/>
            <a:ext cx="2025774" cy="1519327"/>
          </a:xfrm>
          <a:prstGeom prst="rect">
            <a:avLst/>
          </a:prstGeom>
          <a:noFill/>
          <a:ln>
            <a:noFill/>
          </a:ln>
        </p:spPr>
      </p:pic>
      <p:pic>
        <p:nvPicPr>
          <p:cNvPr id="103" name="Google Shape;103;p18"/>
          <p:cNvPicPr preferRelativeResize="0"/>
          <p:nvPr/>
        </p:nvPicPr>
        <p:blipFill>
          <a:blip r:embed="rId4">
            <a:alphaModFix/>
          </a:blip>
          <a:stretch>
            <a:fillRect/>
          </a:stretch>
        </p:blipFill>
        <p:spPr>
          <a:xfrm>
            <a:off x="4734625" y="3552943"/>
            <a:ext cx="2025774" cy="1519331"/>
          </a:xfrm>
          <a:prstGeom prst="rect">
            <a:avLst/>
          </a:prstGeom>
          <a:noFill/>
          <a:ln>
            <a:noFill/>
          </a:ln>
        </p:spPr>
      </p:pic>
      <p:pic>
        <p:nvPicPr>
          <p:cNvPr id="104" name="Google Shape;104;p18"/>
          <p:cNvPicPr preferRelativeResize="0"/>
          <p:nvPr/>
        </p:nvPicPr>
        <p:blipFill>
          <a:blip r:embed="rId5">
            <a:alphaModFix/>
          </a:blip>
          <a:stretch>
            <a:fillRect/>
          </a:stretch>
        </p:blipFill>
        <p:spPr>
          <a:xfrm>
            <a:off x="7504406" y="134525"/>
            <a:ext cx="1279094" cy="959324"/>
          </a:xfrm>
          <a:prstGeom prst="rect">
            <a:avLst/>
          </a:prstGeom>
          <a:noFill/>
          <a:ln>
            <a:noFill/>
          </a:ln>
        </p:spPr>
      </p:pic>
      <p:pic>
        <p:nvPicPr>
          <p:cNvPr id="105" name="Google Shape;105;p18"/>
          <p:cNvPicPr preferRelativeResize="0"/>
          <p:nvPr/>
        </p:nvPicPr>
        <p:blipFill>
          <a:blip r:embed="rId6">
            <a:alphaModFix/>
          </a:blip>
          <a:stretch>
            <a:fillRect/>
          </a:stretch>
        </p:blipFill>
        <p:spPr>
          <a:xfrm>
            <a:off x="390575" y="2527250"/>
            <a:ext cx="3827451" cy="2301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0" y="0"/>
            <a:ext cx="28182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Year 3</a:t>
            </a:r>
            <a:endParaRPr/>
          </a:p>
        </p:txBody>
      </p:sp>
      <p:sp>
        <p:nvSpPr>
          <p:cNvPr id="111" name="Google Shape;111;p19"/>
          <p:cNvSpPr txBox="1"/>
          <p:nvPr>
            <p:ph type="title"/>
          </p:nvPr>
        </p:nvSpPr>
        <p:spPr>
          <a:xfrm>
            <a:off x="5154600" y="-95700"/>
            <a:ext cx="28182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Year 4</a:t>
            </a:r>
            <a:endParaRPr/>
          </a:p>
        </p:txBody>
      </p:sp>
      <p:sp>
        <p:nvSpPr>
          <p:cNvPr id="112" name="Google Shape;112;p19"/>
          <p:cNvSpPr txBox="1"/>
          <p:nvPr>
            <p:ph idx="1" type="body"/>
          </p:nvPr>
        </p:nvSpPr>
        <p:spPr>
          <a:xfrm>
            <a:off x="4306225" y="539100"/>
            <a:ext cx="4631700" cy="2369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395"/>
              <a:t>Across this half-term, Class 4 have been producing </a:t>
            </a:r>
            <a:r>
              <a:rPr lang="en" sz="1395"/>
              <a:t>their</a:t>
            </a:r>
            <a:r>
              <a:rPr lang="en" sz="1395"/>
              <a:t> self-portraits of themselves in a Picasso style fashion. The </a:t>
            </a:r>
            <a:r>
              <a:rPr lang="en" sz="1395"/>
              <a:t>children</a:t>
            </a:r>
            <a:r>
              <a:rPr lang="en" sz="1395"/>
              <a:t> have thought carefully about the different features that they used and how to be creative in abstract art. The children should be really proud of themselves as I know they have worked really hard in this unit. Well Done Year 4!</a:t>
            </a:r>
            <a:endParaRPr sz="1395"/>
          </a:p>
        </p:txBody>
      </p:sp>
      <p:sp>
        <p:nvSpPr>
          <p:cNvPr id="113" name="Google Shape;113;p19"/>
          <p:cNvSpPr txBox="1"/>
          <p:nvPr>
            <p:ph idx="1" type="body"/>
          </p:nvPr>
        </p:nvSpPr>
        <p:spPr>
          <a:xfrm>
            <a:off x="84850" y="705300"/>
            <a:ext cx="3944100" cy="2036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395"/>
              <a:t>Looking how we ended last term, year 3 put all of their hockey skills they have been </a:t>
            </a:r>
            <a:r>
              <a:rPr lang="en" sz="1395"/>
              <a:t>learning</a:t>
            </a:r>
            <a:r>
              <a:rPr lang="en" sz="1395"/>
              <a:t> into a tournament style lesson against each other which they thoroughly enjoyed. We have also started our new book for Vipers - ‘</a:t>
            </a:r>
            <a:r>
              <a:rPr lang="en" sz="1395"/>
              <a:t>There's</a:t>
            </a:r>
            <a:r>
              <a:rPr lang="en" sz="1395"/>
              <a:t> a werewolf in my tent!’ The children have loved reading the book and picking it apart with some of our vipers skills. </a:t>
            </a:r>
            <a:endParaRPr sz="1395"/>
          </a:p>
        </p:txBody>
      </p:sp>
      <p:pic>
        <p:nvPicPr>
          <p:cNvPr id="114" name="Google Shape;114;p19"/>
          <p:cNvPicPr preferRelativeResize="0"/>
          <p:nvPr/>
        </p:nvPicPr>
        <p:blipFill>
          <a:blip r:embed="rId3">
            <a:alphaModFix/>
          </a:blip>
          <a:stretch>
            <a:fillRect/>
          </a:stretch>
        </p:blipFill>
        <p:spPr>
          <a:xfrm>
            <a:off x="4169413" y="2695125"/>
            <a:ext cx="1656350" cy="1942925"/>
          </a:xfrm>
          <a:prstGeom prst="rect">
            <a:avLst/>
          </a:prstGeom>
          <a:noFill/>
          <a:ln>
            <a:noFill/>
          </a:ln>
        </p:spPr>
      </p:pic>
      <p:pic>
        <p:nvPicPr>
          <p:cNvPr id="115" name="Google Shape;115;p19"/>
          <p:cNvPicPr preferRelativeResize="0"/>
          <p:nvPr/>
        </p:nvPicPr>
        <p:blipFill>
          <a:blip r:embed="rId4">
            <a:alphaModFix/>
          </a:blip>
          <a:stretch>
            <a:fillRect/>
          </a:stretch>
        </p:blipFill>
        <p:spPr>
          <a:xfrm>
            <a:off x="5966224" y="2695124"/>
            <a:ext cx="1311697" cy="2036700"/>
          </a:xfrm>
          <a:prstGeom prst="rect">
            <a:avLst/>
          </a:prstGeom>
          <a:noFill/>
          <a:ln>
            <a:noFill/>
          </a:ln>
        </p:spPr>
      </p:pic>
      <p:pic>
        <p:nvPicPr>
          <p:cNvPr id="116" name="Google Shape;116;p19"/>
          <p:cNvPicPr preferRelativeResize="0"/>
          <p:nvPr/>
        </p:nvPicPr>
        <p:blipFill>
          <a:blip r:embed="rId5">
            <a:alphaModFix/>
          </a:blip>
          <a:stretch>
            <a:fillRect/>
          </a:stretch>
        </p:blipFill>
        <p:spPr>
          <a:xfrm>
            <a:off x="7491977" y="2571752"/>
            <a:ext cx="1506050" cy="2487375"/>
          </a:xfrm>
          <a:prstGeom prst="rect">
            <a:avLst/>
          </a:prstGeom>
          <a:noFill/>
          <a:ln>
            <a:noFill/>
          </a:ln>
        </p:spPr>
      </p:pic>
      <p:pic>
        <p:nvPicPr>
          <p:cNvPr id="117" name="Google Shape;117;p19"/>
          <p:cNvPicPr preferRelativeResize="0"/>
          <p:nvPr/>
        </p:nvPicPr>
        <p:blipFill>
          <a:blip r:embed="rId6">
            <a:alphaModFix/>
          </a:blip>
          <a:stretch>
            <a:fillRect/>
          </a:stretch>
        </p:blipFill>
        <p:spPr>
          <a:xfrm>
            <a:off x="2580844" y="3008194"/>
            <a:ext cx="1243000" cy="1914506"/>
          </a:xfrm>
          <a:prstGeom prst="rect">
            <a:avLst/>
          </a:prstGeom>
          <a:noFill/>
          <a:ln>
            <a:noFill/>
          </a:ln>
        </p:spPr>
      </p:pic>
      <p:pic>
        <p:nvPicPr>
          <p:cNvPr id="118" name="Google Shape;118;p19"/>
          <p:cNvPicPr preferRelativeResize="0"/>
          <p:nvPr/>
        </p:nvPicPr>
        <p:blipFill>
          <a:blip r:embed="rId7">
            <a:alphaModFix/>
          </a:blip>
          <a:stretch>
            <a:fillRect/>
          </a:stretch>
        </p:blipFill>
        <p:spPr>
          <a:xfrm>
            <a:off x="152400" y="2894400"/>
            <a:ext cx="2276044" cy="17070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0"/>
          <p:cNvPicPr preferRelativeResize="0"/>
          <p:nvPr/>
        </p:nvPicPr>
        <p:blipFill>
          <a:blip r:embed="rId3">
            <a:alphaModFix/>
          </a:blip>
          <a:stretch>
            <a:fillRect/>
          </a:stretch>
        </p:blipFill>
        <p:spPr>
          <a:xfrm>
            <a:off x="3149138" y="3968626"/>
            <a:ext cx="1357113" cy="923400"/>
          </a:xfrm>
          <a:prstGeom prst="rect">
            <a:avLst/>
          </a:prstGeom>
          <a:noFill/>
          <a:ln>
            <a:noFill/>
          </a:ln>
        </p:spPr>
      </p:pic>
      <p:sp>
        <p:nvSpPr>
          <p:cNvPr id="124" name="Google Shape;124;p20"/>
          <p:cNvSpPr txBox="1"/>
          <p:nvPr>
            <p:ph type="title"/>
          </p:nvPr>
        </p:nvSpPr>
        <p:spPr>
          <a:xfrm>
            <a:off x="159300" y="-88150"/>
            <a:ext cx="40872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Year 5</a:t>
            </a:r>
            <a:endParaRPr/>
          </a:p>
        </p:txBody>
      </p:sp>
      <p:sp>
        <p:nvSpPr>
          <p:cNvPr id="125" name="Google Shape;125;p20"/>
          <p:cNvSpPr txBox="1"/>
          <p:nvPr>
            <p:ph type="title"/>
          </p:nvPr>
        </p:nvSpPr>
        <p:spPr>
          <a:xfrm>
            <a:off x="4667550" y="64250"/>
            <a:ext cx="2818200" cy="58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27653"/>
              <a:buNone/>
            </a:pPr>
            <a:r>
              <a:rPr lang="en" sz="3580"/>
              <a:t>Year 6</a:t>
            </a:r>
            <a:endParaRPr sz="3580"/>
          </a:p>
        </p:txBody>
      </p:sp>
      <p:sp>
        <p:nvSpPr>
          <p:cNvPr id="126" name="Google Shape;126;p20"/>
          <p:cNvSpPr txBox="1"/>
          <p:nvPr/>
        </p:nvSpPr>
        <p:spPr>
          <a:xfrm>
            <a:off x="4763275" y="675950"/>
            <a:ext cx="42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omfortaa Medium"/>
                <a:ea typeface="Comfortaa Medium"/>
                <a:cs typeface="Comfortaa Medium"/>
                <a:sym typeface="Comfortaa Medium"/>
              </a:rPr>
              <a:t>Year 6 have worked </a:t>
            </a:r>
            <a:r>
              <a:rPr lang="en" sz="1200">
                <a:latin typeface="Comfortaa Medium"/>
                <a:ea typeface="Comfortaa Medium"/>
                <a:cs typeface="Comfortaa Medium"/>
                <a:sym typeface="Comfortaa Medium"/>
              </a:rPr>
              <a:t>incredibly</a:t>
            </a:r>
            <a:r>
              <a:rPr lang="en" sz="1200">
                <a:latin typeface="Comfortaa Medium"/>
                <a:ea typeface="Comfortaa Medium"/>
                <a:cs typeface="Comfortaa Medium"/>
                <a:sym typeface="Comfortaa Medium"/>
              </a:rPr>
              <a:t> well this half term in their art lessons. They have all </a:t>
            </a:r>
            <a:r>
              <a:rPr lang="en" sz="1200">
                <a:latin typeface="Comfortaa Medium"/>
                <a:ea typeface="Comfortaa Medium"/>
                <a:cs typeface="Comfortaa Medium"/>
                <a:sym typeface="Comfortaa Medium"/>
              </a:rPr>
              <a:t>demonstrated</a:t>
            </a:r>
            <a:r>
              <a:rPr lang="en" sz="1200">
                <a:latin typeface="Comfortaa Medium"/>
                <a:ea typeface="Comfortaa Medium"/>
                <a:cs typeface="Comfortaa Medium"/>
                <a:sym typeface="Comfortaa Medium"/>
              </a:rPr>
              <a:t> creativity and the ability to create their own abstract art. </a:t>
            </a:r>
            <a:endParaRPr sz="1200">
              <a:latin typeface="Comfortaa Medium"/>
              <a:ea typeface="Comfortaa Medium"/>
              <a:cs typeface="Comfortaa Medium"/>
              <a:sym typeface="Comfortaa Medium"/>
            </a:endParaRPr>
          </a:p>
        </p:txBody>
      </p:sp>
      <p:pic>
        <p:nvPicPr>
          <p:cNvPr id="127" name="Google Shape;127;p20"/>
          <p:cNvPicPr preferRelativeResize="0"/>
          <p:nvPr/>
        </p:nvPicPr>
        <p:blipFill>
          <a:blip r:embed="rId4">
            <a:alphaModFix/>
          </a:blip>
          <a:stretch>
            <a:fillRect/>
          </a:stretch>
        </p:blipFill>
        <p:spPr>
          <a:xfrm>
            <a:off x="7015177" y="1362450"/>
            <a:ext cx="1908350" cy="2625300"/>
          </a:xfrm>
          <a:prstGeom prst="rect">
            <a:avLst/>
          </a:prstGeom>
          <a:noFill/>
          <a:ln cap="flat" cmpd="sng" w="19050">
            <a:solidFill>
              <a:schemeClr val="dk2"/>
            </a:solidFill>
            <a:prstDash val="solid"/>
            <a:round/>
            <a:headEnd len="sm" w="sm" type="none"/>
            <a:tailEnd len="sm" w="sm" type="none"/>
          </a:ln>
        </p:spPr>
      </p:pic>
      <p:pic>
        <p:nvPicPr>
          <p:cNvPr id="128" name="Google Shape;128;p20"/>
          <p:cNvPicPr preferRelativeResize="0"/>
          <p:nvPr/>
        </p:nvPicPr>
        <p:blipFill>
          <a:blip r:embed="rId5">
            <a:alphaModFix/>
          </a:blip>
          <a:stretch>
            <a:fillRect/>
          </a:stretch>
        </p:blipFill>
        <p:spPr>
          <a:xfrm>
            <a:off x="4514701" y="1599350"/>
            <a:ext cx="2118775" cy="2752050"/>
          </a:xfrm>
          <a:prstGeom prst="rect">
            <a:avLst/>
          </a:prstGeom>
          <a:noFill/>
          <a:ln cap="flat" cmpd="sng" w="19050">
            <a:solidFill>
              <a:schemeClr val="dk2"/>
            </a:solidFill>
            <a:prstDash val="solid"/>
            <a:round/>
            <a:headEnd len="sm" w="sm" type="none"/>
            <a:tailEnd len="sm" w="sm" type="none"/>
          </a:ln>
        </p:spPr>
      </p:pic>
      <p:pic>
        <p:nvPicPr>
          <p:cNvPr id="129" name="Google Shape;129;p20"/>
          <p:cNvPicPr preferRelativeResize="0"/>
          <p:nvPr/>
        </p:nvPicPr>
        <p:blipFill>
          <a:blip r:embed="rId6">
            <a:alphaModFix/>
          </a:blip>
          <a:stretch>
            <a:fillRect/>
          </a:stretch>
        </p:blipFill>
        <p:spPr>
          <a:xfrm>
            <a:off x="6239533" y="2782250"/>
            <a:ext cx="1515075" cy="2361250"/>
          </a:xfrm>
          <a:prstGeom prst="rect">
            <a:avLst/>
          </a:prstGeom>
          <a:noFill/>
          <a:ln cap="flat" cmpd="sng" w="19050">
            <a:solidFill>
              <a:schemeClr val="dk2"/>
            </a:solidFill>
            <a:prstDash val="solid"/>
            <a:round/>
            <a:headEnd len="sm" w="sm" type="none"/>
            <a:tailEnd len="sm" w="sm" type="none"/>
          </a:ln>
        </p:spPr>
      </p:pic>
      <p:pic>
        <p:nvPicPr>
          <p:cNvPr id="130" name="Google Shape;130;p20"/>
          <p:cNvPicPr preferRelativeResize="0"/>
          <p:nvPr/>
        </p:nvPicPr>
        <p:blipFill>
          <a:blip r:embed="rId7">
            <a:alphaModFix/>
          </a:blip>
          <a:stretch>
            <a:fillRect/>
          </a:stretch>
        </p:blipFill>
        <p:spPr>
          <a:xfrm>
            <a:off x="140750" y="184475"/>
            <a:ext cx="1217475" cy="1659625"/>
          </a:xfrm>
          <a:prstGeom prst="rect">
            <a:avLst/>
          </a:prstGeom>
          <a:noFill/>
          <a:ln>
            <a:noFill/>
          </a:ln>
        </p:spPr>
      </p:pic>
      <p:pic>
        <p:nvPicPr>
          <p:cNvPr id="131" name="Google Shape;131;p20"/>
          <p:cNvPicPr preferRelativeResize="0"/>
          <p:nvPr/>
        </p:nvPicPr>
        <p:blipFill>
          <a:blip r:embed="rId8">
            <a:alphaModFix/>
          </a:blip>
          <a:stretch>
            <a:fillRect/>
          </a:stretch>
        </p:blipFill>
        <p:spPr>
          <a:xfrm>
            <a:off x="3127864" y="2251650"/>
            <a:ext cx="1284375" cy="1309426"/>
          </a:xfrm>
          <a:prstGeom prst="rect">
            <a:avLst/>
          </a:prstGeom>
          <a:noFill/>
          <a:ln>
            <a:noFill/>
          </a:ln>
        </p:spPr>
      </p:pic>
      <p:pic>
        <p:nvPicPr>
          <p:cNvPr id="132" name="Google Shape;132;p20"/>
          <p:cNvPicPr preferRelativeResize="0"/>
          <p:nvPr/>
        </p:nvPicPr>
        <p:blipFill>
          <a:blip r:embed="rId9">
            <a:alphaModFix/>
          </a:blip>
          <a:stretch>
            <a:fillRect/>
          </a:stretch>
        </p:blipFill>
        <p:spPr>
          <a:xfrm>
            <a:off x="3138640" y="184475"/>
            <a:ext cx="1332786" cy="1659625"/>
          </a:xfrm>
          <a:prstGeom prst="rect">
            <a:avLst/>
          </a:prstGeom>
          <a:noFill/>
          <a:ln>
            <a:noFill/>
          </a:ln>
        </p:spPr>
      </p:pic>
      <p:pic>
        <p:nvPicPr>
          <p:cNvPr id="133" name="Google Shape;133;p20"/>
          <p:cNvPicPr preferRelativeResize="0"/>
          <p:nvPr/>
        </p:nvPicPr>
        <p:blipFill>
          <a:blip r:embed="rId10">
            <a:alphaModFix/>
          </a:blip>
          <a:stretch>
            <a:fillRect/>
          </a:stretch>
        </p:blipFill>
        <p:spPr>
          <a:xfrm>
            <a:off x="140744" y="2011907"/>
            <a:ext cx="1217475" cy="1788943"/>
          </a:xfrm>
          <a:prstGeom prst="rect">
            <a:avLst/>
          </a:prstGeom>
          <a:noFill/>
          <a:ln>
            <a:noFill/>
          </a:ln>
        </p:spPr>
      </p:pic>
      <p:sp>
        <p:nvSpPr>
          <p:cNvPr id="134" name="Google Shape;134;p20"/>
          <p:cNvSpPr txBox="1"/>
          <p:nvPr/>
        </p:nvSpPr>
        <p:spPr>
          <a:xfrm>
            <a:off x="1300575" y="660925"/>
            <a:ext cx="1908300" cy="4617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Source Code Pro"/>
                <a:ea typeface="Source Code Pro"/>
                <a:cs typeface="Source Code Pro"/>
                <a:sym typeface="Source Code Pro"/>
              </a:rPr>
              <a:t>To finish our science unit, where the children have been learning about ‘The circle of Life’, the children looked at the reproduction of flowering and non-flowering plants.</a:t>
            </a:r>
            <a:endParaRPr sz="1200">
              <a:latin typeface="Source Code Pro"/>
              <a:ea typeface="Source Code Pro"/>
              <a:cs typeface="Source Code Pro"/>
              <a:sym typeface="Source Code Pro"/>
            </a:endParaRPr>
          </a:p>
          <a:p>
            <a:pPr indent="0" lvl="0" marL="0" rtl="0" algn="ctr">
              <a:spcBef>
                <a:spcPts val="0"/>
              </a:spcBef>
              <a:spcAft>
                <a:spcPts val="0"/>
              </a:spcAft>
              <a:buNone/>
            </a:pPr>
            <a:r>
              <a:t/>
            </a:r>
            <a:endParaRPr sz="1200">
              <a:latin typeface="Source Code Pro"/>
              <a:ea typeface="Source Code Pro"/>
              <a:cs typeface="Source Code Pro"/>
              <a:sym typeface="Source Code Pro"/>
            </a:endParaRPr>
          </a:p>
          <a:p>
            <a:pPr indent="0" lvl="0" marL="0" rtl="0" algn="ctr">
              <a:spcBef>
                <a:spcPts val="0"/>
              </a:spcBef>
              <a:spcAft>
                <a:spcPts val="0"/>
              </a:spcAft>
              <a:buNone/>
            </a:pPr>
            <a:r>
              <a:rPr lang="en" sz="1200">
                <a:latin typeface="Source Code Pro"/>
                <a:ea typeface="Source Code Pro"/>
                <a:cs typeface="Source Code Pro"/>
                <a:sym typeface="Source Code Pro"/>
              </a:rPr>
              <a:t>Alison, from the botanical gardens, kindly resourced and helped us </a:t>
            </a:r>
            <a:r>
              <a:rPr lang="en" sz="1200">
                <a:latin typeface="Source Code Pro"/>
                <a:ea typeface="Source Code Pro"/>
                <a:cs typeface="Source Code Pro"/>
                <a:sym typeface="Source Code Pro"/>
              </a:rPr>
              <a:t>dissect</a:t>
            </a:r>
            <a:r>
              <a:rPr lang="en" sz="1200">
                <a:latin typeface="Source Code Pro"/>
                <a:ea typeface="Source Code Pro"/>
                <a:cs typeface="Source Code Pro"/>
                <a:sym typeface="Source Code Pro"/>
              </a:rPr>
              <a:t> flowering plants.</a:t>
            </a:r>
            <a:endParaRPr sz="1200">
              <a:latin typeface="Source Code Pro"/>
              <a:ea typeface="Source Code Pro"/>
              <a:cs typeface="Source Code Pro"/>
              <a:sym typeface="Source Code Pro"/>
            </a:endParaRPr>
          </a:p>
          <a:p>
            <a:pPr indent="0" lvl="0" marL="0" rtl="0" algn="ctr">
              <a:spcBef>
                <a:spcPts val="0"/>
              </a:spcBef>
              <a:spcAft>
                <a:spcPts val="0"/>
              </a:spcAft>
              <a:buNone/>
            </a:pPr>
            <a:r>
              <a:t/>
            </a:r>
            <a:endParaRPr sz="1200">
              <a:latin typeface="Source Code Pro"/>
              <a:ea typeface="Source Code Pro"/>
              <a:cs typeface="Source Code Pro"/>
              <a:sym typeface="Source Code Pro"/>
            </a:endParaRPr>
          </a:p>
          <a:p>
            <a:pPr indent="0" lvl="0" marL="0" rtl="0" algn="ctr">
              <a:spcBef>
                <a:spcPts val="0"/>
              </a:spcBef>
              <a:spcAft>
                <a:spcPts val="0"/>
              </a:spcAft>
              <a:buNone/>
            </a:pPr>
            <a:r>
              <a:rPr lang="en" sz="1200">
                <a:latin typeface="Source Code Pro"/>
                <a:ea typeface="Source Code Pro"/>
                <a:cs typeface="Source Code Pro"/>
                <a:sym typeface="Source Code Pro"/>
              </a:rPr>
              <a:t>Class 5 now have some spiderettes and will watch them grow over next half term. </a:t>
            </a:r>
            <a:endParaRPr sz="1200">
              <a:latin typeface="Source Code Pro"/>
              <a:ea typeface="Source Code Pro"/>
              <a:cs typeface="Source Code Pro"/>
              <a:sym typeface="Source Code Pro"/>
            </a:endParaRPr>
          </a:p>
        </p:txBody>
      </p:sp>
      <p:pic>
        <p:nvPicPr>
          <p:cNvPr id="135" name="Google Shape;135;p20"/>
          <p:cNvPicPr preferRelativeResize="0"/>
          <p:nvPr/>
        </p:nvPicPr>
        <p:blipFill>
          <a:blip r:embed="rId11">
            <a:alphaModFix/>
          </a:blip>
          <a:stretch>
            <a:fillRect/>
          </a:stretch>
        </p:blipFill>
        <p:spPr>
          <a:xfrm>
            <a:off x="83100" y="3968654"/>
            <a:ext cx="1332775" cy="10267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Proud at OLsp</a:t>
            </a:r>
            <a:endParaRPr/>
          </a:p>
        </p:txBody>
      </p:sp>
      <p:sp>
        <p:nvSpPr>
          <p:cNvPr id="141" name="Google Shape;141;p21"/>
          <p:cNvSpPr txBox="1"/>
          <p:nvPr>
            <p:ph idx="1" type="body"/>
          </p:nvPr>
        </p:nvSpPr>
        <p:spPr>
          <a:xfrm>
            <a:off x="4572000" y="375075"/>
            <a:ext cx="3978300" cy="24375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a:t>A massive well done to this half </a:t>
            </a:r>
            <a:r>
              <a:rPr lang="en"/>
              <a:t>term</a:t>
            </a:r>
            <a:r>
              <a:rPr lang="en"/>
              <a:t> hot chocolate winners.  Mrs Blatchford enjoyed the company of children identified across the school for being consistently well behaved and demonstrating our 3 rules:be ready, be safe, be respectful.</a:t>
            </a:r>
            <a:endParaRPr/>
          </a:p>
        </p:txBody>
      </p:sp>
      <p:pic>
        <p:nvPicPr>
          <p:cNvPr id="142" name="Google Shape;142;p21"/>
          <p:cNvPicPr preferRelativeResize="0"/>
          <p:nvPr/>
        </p:nvPicPr>
        <p:blipFill>
          <a:blip r:embed="rId3">
            <a:alphaModFix/>
          </a:blip>
          <a:stretch>
            <a:fillRect/>
          </a:stretch>
        </p:blipFill>
        <p:spPr>
          <a:xfrm>
            <a:off x="522550" y="1093852"/>
            <a:ext cx="2329677" cy="1747250"/>
          </a:xfrm>
          <a:prstGeom prst="rect">
            <a:avLst/>
          </a:prstGeom>
          <a:noFill/>
          <a:ln>
            <a:noFill/>
          </a:ln>
        </p:spPr>
      </p:pic>
      <p:pic>
        <p:nvPicPr>
          <p:cNvPr id="143" name="Google Shape;143;p21"/>
          <p:cNvPicPr preferRelativeResize="0"/>
          <p:nvPr/>
        </p:nvPicPr>
        <p:blipFill>
          <a:blip r:embed="rId4">
            <a:alphaModFix/>
          </a:blip>
          <a:stretch>
            <a:fillRect/>
          </a:stretch>
        </p:blipFill>
        <p:spPr>
          <a:xfrm>
            <a:off x="2196921" y="3112078"/>
            <a:ext cx="2329677" cy="1747250"/>
          </a:xfrm>
          <a:prstGeom prst="rect">
            <a:avLst/>
          </a:prstGeom>
          <a:noFill/>
          <a:ln>
            <a:noFill/>
          </a:ln>
        </p:spPr>
      </p:pic>
      <p:pic>
        <p:nvPicPr>
          <p:cNvPr id="144" name="Google Shape;144;p21"/>
          <p:cNvPicPr preferRelativeResize="0"/>
          <p:nvPr/>
        </p:nvPicPr>
        <p:blipFill>
          <a:blip r:embed="rId5">
            <a:alphaModFix/>
          </a:blip>
          <a:stretch>
            <a:fillRect/>
          </a:stretch>
        </p:blipFill>
        <p:spPr>
          <a:xfrm>
            <a:off x="6355624" y="3162703"/>
            <a:ext cx="2194673" cy="16460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